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rawing5.xml" ContentType="application/vnd.ms-office.drawingml.diagramDrawing+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3"/>
  </p:notesMasterIdLst>
  <p:handoutMasterIdLst>
    <p:handoutMasterId r:id="rId24"/>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66" r:id="rId14"/>
    <p:sldId id="269" r:id="rId15"/>
    <p:sldId id="268" r:id="rId16"/>
    <p:sldId id="276" r:id="rId17"/>
    <p:sldId id="271" r:id="rId18"/>
    <p:sldId id="272" r:id="rId19"/>
    <p:sldId id="273" r:id="rId20"/>
    <p:sldId id="274" r:id="rId21"/>
    <p:sldId id="278" r:id="rId22"/>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05" autoAdjust="0"/>
    <p:restoredTop sz="89275" autoAdjust="0"/>
  </p:normalViewPr>
  <p:slideViewPr>
    <p:cSldViewPr>
      <p:cViewPr varScale="1">
        <p:scale>
          <a:sx n="88" d="100"/>
          <a:sy n="88" d="100"/>
        </p:scale>
        <p:origin x="-1867"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radeka\Documents\!!!!%20GRA&#272;ANSKI%20BUD&#381;ET\Prilog%202%20-%20Pomocni%20dokument%20za%20tabele%20i%20grafik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1602256925880717"/>
          <c:y val="0.32348843261516647"/>
          <c:w val="0.62846713498254947"/>
          <c:h val="0.55553768720086449"/>
        </c:manualLayout>
      </c:layout>
      <c:pie3DChart>
        <c:varyColors val="1"/>
        <c:ser>
          <c:idx val="0"/>
          <c:order val="0"/>
          <c:explosion val="13"/>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0.11693199049866509"/>
                  <c:y val="3.1392760095303451E-2"/>
                </c:manualLayout>
              </c:layout>
              <c:tx>
                <c:rich>
                  <a:bodyPr/>
                  <a:lstStyle/>
                  <a:p>
                    <a:r>
                      <a:rPr lang="ru-RU" dirty="0"/>
                      <a:t>пренета неутрошнеа средства из ранијих година
</a:t>
                    </a:r>
                    <a:r>
                      <a:rPr lang="ru-RU" dirty="0" smtClean="0"/>
                      <a:t>3,1%</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E86-4DB2-BB9D-FEC6D903DEFD}"/>
                </c:ext>
              </c:extLst>
            </c:dLbl>
            <c:dLbl>
              <c:idx val="1"/>
              <c:layout>
                <c:manualLayout>
                  <c:x val="0.29566245667673663"/>
                  <c:y val="-0.10042204724409452"/>
                </c:manualLayout>
              </c:layout>
              <c:tx>
                <c:rich>
                  <a:bodyPr/>
                  <a:lstStyle/>
                  <a:p>
                    <a:r>
                      <a:rPr lang="sr-Cyrl-RS" dirty="0"/>
                      <a:t>текући </a:t>
                    </a:r>
                    <a:r>
                      <a:rPr lang="sr-Cyrl-RS" dirty="0" smtClean="0"/>
                      <a:t>приходи </a:t>
                    </a:r>
                    <a:r>
                      <a:rPr lang="sr-Cyrl-RS" dirty="0"/>
                      <a:t>
</a:t>
                    </a:r>
                    <a:r>
                      <a:rPr lang="sr-Cyrl-RS" dirty="0" smtClean="0"/>
                      <a:t>96,2 %</a:t>
                    </a:r>
                    <a:endParaRPr lang="sr-Cyrl-RS" dirty="0"/>
                  </a:p>
                </c:rich>
              </c:tx>
              <c:dLblPos val="bestFit"/>
              <c:showCatName val="1"/>
              <c:showPercent val="1"/>
            </c:dLbl>
            <c:dLbl>
              <c:idx val="2"/>
              <c:layout>
                <c:manualLayout>
                  <c:x val="-9.4518240594388056E-2"/>
                  <c:y val="3.592151133621279E-2"/>
                </c:manualLayout>
              </c:layout>
              <c:tx>
                <c:rich>
                  <a:bodyPr/>
                  <a:lstStyle/>
                  <a:p>
                    <a:r>
                      <a:rPr lang="ru-RU" dirty="0"/>
                      <a:t>примања од продаје нефинансијске имовине
</a:t>
                    </a:r>
                    <a:r>
                      <a:rPr lang="ru-RU" dirty="0" smtClean="0"/>
                      <a:t>0,4%</a:t>
                    </a:r>
                    <a:endParaRPr lang="ru-RU" dirty="0"/>
                  </a:p>
                </c:rich>
              </c:tx>
              <c:dLblPos val="bestFit"/>
              <c:showCatName val="1"/>
              <c:showPercent val="1"/>
            </c:dLbl>
            <c:dLbl>
              <c:idx val="3"/>
              <c:layout>
                <c:manualLayout>
                  <c:x val="-1.437492773011936E-2"/>
                  <c:y val="-5.6008646036429112E-2"/>
                </c:manualLayout>
              </c:layout>
              <c:tx>
                <c:rich>
                  <a:bodyPr/>
                  <a:lstStyle/>
                  <a:p>
                    <a:r>
                      <a:rPr lang="ru-RU" dirty="0"/>
                      <a:t>Примања од задуживања 
</a:t>
                    </a:r>
                    <a:r>
                      <a:rPr lang="ru-RU" dirty="0" smtClean="0"/>
                      <a:t>0,3%</a:t>
                    </a:r>
                    <a:endParaRPr lang="ru-RU" dirty="0"/>
                  </a:p>
                </c:rich>
              </c:tx>
              <c:dLblPos val="bestFit"/>
              <c:showCatName val="1"/>
              <c:showPercent val="1"/>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E86-4DB2-BB9D-FEC6D903DEFD}"/>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E86-4DB2-BB9D-FEC6D903DEFD}"/>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'Prihodi i primanja'!$C$6:$C$11</c:f>
              <c:strCache>
                <c:ptCount val="4"/>
                <c:pt idx="0">
                  <c:v>пренета неутрошнеа средства из ранијих година</c:v>
                </c:pt>
                <c:pt idx="1">
                  <c:v>текући приходи</c:v>
                </c:pt>
                <c:pt idx="2">
                  <c:v>примања од продаје нефинансијске имовине</c:v>
                </c:pt>
                <c:pt idx="3">
                  <c:v>Примања од задуживања и продаје фин.имовине</c:v>
                </c:pt>
              </c:strCache>
            </c:strRef>
          </c:cat>
          <c:val>
            <c:numRef>
              <c:f>'Prihodi i primanja'!$D$6:$D$11</c:f>
              <c:numCache>
                <c:formatCode>General</c:formatCode>
                <c:ptCount val="6"/>
                <c:pt idx="0">
                  <c:v>71207860</c:v>
                </c:pt>
                <c:pt idx="1">
                  <c:v>2263664130</c:v>
                </c:pt>
                <c:pt idx="2">
                  <c:v>100500000</c:v>
                </c:pt>
                <c:pt idx="3">
                  <c:v>20000000</c:v>
                </c:pt>
              </c:numCache>
            </c:numRef>
          </c:val>
          <c:extLst xmlns:c16r2="http://schemas.microsoft.com/office/drawing/2015/06/chart">
            <c:ext xmlns:c16="http://schemas.microsoft.com/office/drawing/2014/chart" uri="{C3380CC4-5D6E-409C-BE32-E72D297353CC}">
              <c16:uniqueId val="{00000000-0E86-4DB2-BB9D-FEC6D903DEFD}"/>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manualLayout>
          <c:xMode val="edge"/>
          <c:yMode val="edge"/>
          <c:x val="0.30376472586535502"/>
          <c:y val="1.8823529411764864E-2"/>
        </c:manualLayout>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3712750081894612"/>
          <c:y val="0.31178409757603831"/>
          <c:w val="0.53601721202415265"/>
          <c:h val="0.47396905974988601"/>
        </c:manualLayout>
      </c:layout>
      <c:pie3DChart>
        <c:varyColors val="1"/>
        <c:ser>
          <c:idx val="0"/>
          <c:order val="0"/>
          <c:explosion val="15"/>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720386170247434"/>
                  <c:y val="6.4053463268383723E-2"/>
                </c:manualLayout>
              </c:layout>
              <c:tx>
                <c:rich>
                  <a:bodyPr/>
                  <a:lstStyle/>
                  <a:p>
                    <a:r>
                      <a:rPr lang="sr-Cyrl-RS" dirty="0"/>
                      <a:t>расходи за запослене
</a:t>
                    </a:r>
                    <a:r>
                      <a:rPr lang="sr-Cyrl-RS" dirty="0" smtClean="0"/>
                      <a:t>24.30%</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187-400C-AE0C-D299E08B2FF7}"/>
                </c:ext>
              </c:extLst>
            </c:dLbl>
            <c:dLbl>
              <c:idx val="1"/>
              <c:layout>
                <c:manualLayout>
                  <c:x val="4.108885464817668E-2"/>
                  <c:y val="-3.137254901960785E-2"/>
                </c:manualLayout>
              </c:layout>
              <c:tx>
                <c:rich>
                  <a:bodyPr/>
                  <a:lstStyle/>
                  <a:p>
                    <a:r>
                      <a:rPr lang="ru-RU" dirty="0"/>
                      <a:t>коришћење услуга и роба
</a:t>
                    </a:r>
                    <a:r>
                      <a:rPr lang="sr-Cyrl-RS" dirty="0" smtClean="0"/>
                      <a:t>36.65</a:t>
                    </a:r>
                    <a:r>
                      <a:rPr lang="ru-RU" dirty="0" smtClean="0"/>
                      <a:t>%</a:t>
                    </a:r>
                    <a:endParaRPr lang="ru-RU" dirty="0"/>
                  </a:p>
                </c:rich>
              </c:tx>
              <c:dLblPos val="bestFit"/>
              <c:showCatName val="1"/>
              <c:showPercent val="1"/>
            </c:dLbl>
            <c:dLbl>
              <c:idx val="2"/>
              <c:layout>
                <c:manualLayout>
                  <c:x val="5.5469953775038515E-2"/>
                  <c:y val="1.8823529411764864E-2"/>
                </c:manualLayout>
              </c:layout>
              <c:tx>
                <c:rich>
                  <a:bodyPr/>
                  <a:lstStyle/>
                  <a:p>
                    <a:r>
                      <a:rPr lang="ru-RU" dirty="0"/>
                      <a:t>oтплата камата и пратећи тр.задуживања
</a:t>
                    </a:r>
                    <a:r>
                      <a:rPr lang="sr-Cyrl-RS" dirty="0" smtClean="0"/>
                      <a:t>0,53</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187-400C-AE0C-D299E08B2FF7}"/>
                </c:ext>
              </c:extLst>
            </c:dLbl>
            <c:dLbl>
              <c:idx val="3"/>
              <c:layout>
                <c:manualLayout>
                  <c:x val="0.25064201335387781"/>
                  <c:y val="1.254901960784314E-2"/>
                </c:manualLayout>
              </c:layout>
              <c:tx>
                <c:rich>
                  <a:bodyPr/>
                  <a:lstStyle/>
                  <a:p>
                    <a:r>
                      <a:rPr lang="sr-Cyrl-RS" dirty="0" smtClean="0"/>
                      <a:t>Субвенције</a:t>
                    </a:r>
                    <a:r>
                      <a:rPr lang="sr-Cyrl-RS" dirty="0"/>
                      <a:t>
</a:t>
                    </a:r>
                    <a:r>
                      <a:rPr lang="sr-Cyrl-RS" dirty="0" smtClean="0"/>
                      <a:t>1.94%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187-400C-AE0C-D299E08B2FF7}"/>
                </c:ext>
              </c:extLst>
            </c:dLbl>
            <c:dLbl>
              <c:idx val="4"/>
              <c:layout>
                <c:manualLayout>
                  <c:x val="-0.10683102208526012"/>
                  <c:y val="9.4117647058823747E-3"/>
                </c:manualLayout>
              </c:layout>
              <c:tx>
                <c:rich>
                  <a:bodyPr/>
                  <a:lstStyle/>
                  <a:p>
                    <a:r>
                      <a:rPr lang="sr-Cyrl-RS" dirty="0"/>
                      <a:t>дотације и трансфери
</a:t>
                    </a:r>
                    <a:r>
                      <a:rPr lang="sr-Cyrl-RS" dirty="0" smtClean="0"/>
                      <a:t>12,54%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187-400C-AE0C-D299E08B2FF7}"/>
                </c:ext>
              </c:extLst>
            </c:dLbl>
            <c:dLbl>
              <c:idx val="5"/>
              <c:layout>
                <c:manualLayout>
                  <c:x val="-5.1361068310220852E-2"/>
                  <c:y val="-9.4117647058823528E-2"/>
                </c:manualLayout>
              </c:layout>
              <c:tx>
                <c:rich>
                  <a:bodyPr/>
                  <a:lstStyle/>
                  <a:p>
                    <a:r>
                      <a:rPr lang="sr-Cyrl-RS" dirty="0" smtClean="0"/>
                      <a:t>социјална </a:t>
                    </a:r>
                    <a:r>
                      <a:rPr lang="sr-Cyrl-RS" dirty="0"/>
                      <a:t>заштита
</a:t>
                    </a:r>
                    <a:r>
                      <a:rPr lang="sr-Cyrl-RS" dirty="0" smtClean="0"/>
                      <a:t>5</a:t>
                    </a:r>
                    <a:r>
                      <a:rPr lang="sr-Latn-RS" dirty="0" smtClean="0"/>
                      <a:t>,</a:t>
                    </a:r>
                    <a:r>
                      <a:rPr lang="sr-Cyrl-RS" dirty="0" smtClean="0"/>
                      <a:t>43%</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187-400C-AE0C-D299E08B2FF7}"/>
                </c:ext>
              </c:extLst>
            </c:dLbl>
            <c:dLbl>
              <c:idx val="6"/>
              <c:layout>
                <c:manualLayout>
                  <c:x val="-1.4381044570474876E-2"/>
                  <c:y val="-0.19390027861706111"/>
                </c:manualLayout>
              </c:layout>
              <c:tx>
                <c:rich>
                  <a:bodyPr/>
                  <a:lstStyle/>
                  <a:p>
                    <a:r>
                      <a:rPr lang="sr-Cyrl-RS" dirty="0"/>
                      <a:t>остали расходи
</a:t>
                    </a:r>
                    <a:r>
                      <a:rPr lang="sr-Latn-RS" dirty="0" smtClean="0"/>
                      <a:t>6,</a:t>
                    </a:r>
                    <a:r>
                      <a:rPr lang="sr-Cyrl-RS" dirty="0" smtClean="0"/>
                      <a:t>63%</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9187-400C-AE0C-D299E08B2FF7}"/>
                </c:ext>
              </c:extLst>
            </c:dLbl>
            <c:dLbl>
              <c:idx val="7"/>
              <c:layout>
                <c:manualLayout>
                  <c:x val="2.670775552131505E-2"/>
                  <c:y val="-0.17882352941176469"/>
                </c:manualLayout>
              </c:layout>
              <c:tx>
                <c:rich>
                  <a:bodyPr/>
                  <a:lstStyle/>
                  <a:p>
                    <a:r>
                      <a:rPr lang="sr-Cyrl-RS" dirty="0"/>
                      <a:t>капитални издаци
</a:t>
                    </a:r>
                    <a:r>
                      <a:rPr lang="sr-Cyrl-RS" dirty="0" smtClean="0"/>
                      <a:t>9</a:t>
                    </a:r>
                    <a:r>
                      <a:rPr lang="sr-Latn-RS" dirty="0" smtClean="0"/>
                      <a:t>,</a:t>
                    </a:r>
                    <a:r>
                      <a:rPr lang="sr-Cyrl-RS" dirty="0" smtClean="0"/>
                      <a:t>04%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9187-400C-AE0C-D299E08B2FF7}"/>
                </c:ext>
              </c:extLst>
            </c:dLbl>
            <c:dLbl>
              <c:idx val="8"/>
              <c:layout>
                <c:manualLayout>
                  <c:x val="0.12121683716771002"/>
                  <c:y val="-0.13377221308801587"/>
                </c:manualLayout>
              </c:layout>
              <c:tx>
                <c:rich>
                  <a:bodyPr/>
                  <a:lstStyle/>
                  <a:p>
                    <a:r>
                      <a:rPr lang="sr-Cyrl-RS" dirty="0"/>
                      <a:t>отплата главнице
</a:t>
                    </a:r>
                    <a:r>
                      <a:rPr lang="sr-Cyrl-RS" dirty="0" smtClean="0"/>
                      <a:t>1.93%</a:t>
                    </a:r>
                    <a:endParaRPr lang="sr-Cyrl-RS" dirty="0"/>
                  </a:p>
                </c:rich>
              </c:tx>
              <c:dLblPos val="bestFit"/>
              <c:showCatName val="1"/>
              <c:showPercent val="1"/>
            </c:dLbl>
            <c:dLbl>
              <c:idx val="9"/>
              <c:layout>
                <c:manualLayout>
                  <c:x val="0.20637772359668802"/>
                  <c:y val="-0.11607836784019931"/>
                </c:manualLayout>
              </c:layout>
              <c:tx>
                <c:rich>
                  <a:bodyPr/>
                  <a:lstStyle/>
                  <a:p>
                    <a:r>
                      <a:rPr lang="sr-Cyrl-RS" dirty="0"/>
                      <a:t>средства резерве 
</a:t>
                    </a:r>
                    <a:r>
                      <a:rPr lang="sr-Cyrl-RS" dirty="0" smtClean="0"/>
                      <a:t>1.01%</a:t>
                    </a:r>
                    <a:endParaRPr lang="sr-Cyrl-RS" dirty="0"/>
                  </a:p>
                </c:rich>
              </c:tx>
              <c:dLblPos val="bestFit"/>
              <c:showCatName val="1"/>
              <c:showPercent val="1"/>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'Rashodi i izdaci'!$C$6:$C$15</c:f>
              <c:strCache>
                <c:ptCount val="10"/>
                <c:pt idx="0">
                  <c:v>расходи за запослене</c:v>
                </c:pt>
                <c:pt idx="1">
                  <c:v>коришћење услуга и роба</c:v>
                </c:pt>
                <c:pt idx="2">
                  <c:v>oтплата камата и пратећи тр.задуживања</c:v>
                </c:pt>
                <c:pt idx="3">
                  <c:v>субвенције</c:v>
                </c:pt>
                <c:pt idx="4">
                  <c:v>дотације и трансфери</c:v>
                </c:pt>
                <c:pt idx="5">
                  <c:v>социјална заштита</c:v>
                </c:pt>
                <c:pt idx="6">
                  <c:v>остали расходи</c:v>
                </c:pt>
                <c:pt idx="7">
                  <c:v>капитални издаци</c:v>
                </c:pt>
                <c:pt idx="8">
                  <c:v>отплата главнице</c:v>
                </c:pt>
                <c:pt idx="9">
                  <c:v>средства резерве </c:v>
                </c:pt>
              </c:strCache>
            </c:strRef>
          </c:cat>
          <c:val>
            <c:numRef>
              <c:f>'Rashodi i izdaci'!$D$6:$D$15</c:f>
              <c:numCache>
                <c:formatCode>General</c:formatCode>
                <c:ptCount val="10"/>
                <c:pt idx="0">
                  <c:v>456122510</c:v>
                </c:pt>
                <c:pt idx="1">
                  <c:v>852113036</c:v>
                </c:pt>
                <c:pt idx="2">
                  <c:v>15025403</c:v>
                </c:pt>
                <c:pt idx="3">
                  <c:v>0</c:v>
                </c:pt>
                <c:pt idx="4">
                  <c:v>305477633</c:v>
                </c:pt>
                <c:pt idx="5">
                  <c:v>74030000</c:v>
                </c:pt>
                <c:pt idx="6">
                  <c:v>170350000</c:v>
                </c:pt>
                <c:pt idx="7">
                  <c:v>435653408</c:v>
                </c:pt>
                <c:pt idx="8">
                  <c:v>126500000</c:v>
                </c:pt>
                <c:pt idx="9">
                  <c:v>20100000</c:v>
                </c:pt>
              </c:numCache>
            </c:numRef>
          </c:val>
          <c:extLst xmlns:c16r2="http://schemas.microsoft.com/office/drawing/2015/06/chart">
            <c:ext xmlns:c16="http://schemas.microsoft.com/office/drawing/2014/chart" uri="{C3380CC4-5D6E-409C-BE32-E72D297353CC}">
              <c16:uniqueId val="{0000000C-9187-400C-AE0C-D299E08B2FF7}"/>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31607629427793205"/>
          <c:y val="0.37589947089947451"/>
          <c:w val="0.40236148955495293"/>
          <c:h val="0.36484126984127191"/>
        </c:manualLayout>
      </c:layout>
      <c:pie3DChart>
        <c:varyColors val="1"/>
        <c:ser>
          <c:idx val="0"/>
          <c:order val="0"/>
          <c:explosion val="9"/>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19378658748737593"/>
                  <c:y val="-0.20896361484226386"/>
                </c:manualLayout>
              </c:layout>
              <c:tx>
                <c:rich>
                  <a:bodyPr/>
                  <a:lstStyle/>
                  <a:p>
                    <a:r>
                      <a:rPr lang="ru-RU" dirty="0"/>
                      <a:t>СТАНОВАЊЕ, УРБАНИЗАМ И ПРОСТОРНО ПЛАНИРАЊЕ
</a:t>
                    </a:r>
                    <a:r>
                      <a:rPr lang="ru-RU" dirty="0" smtClean="0"/>
                      <a:t>0,95%</a:t>
                    </a:r>
                    <a:endParaRPr lang="ru-RU" dirty="0"/>
                  </a:p>
                </c:rich>
              </c:tx>
              <c:dLblPos val="bestFit"/>
              <c:showCatName val="1"/>
              <c:showPercent val="1"/>
            </c:dLbl>
            <c:dLbl>
              <c:idx val="1"/>
              <c:layout>
                <c:manualLayout>
                  <c:x val="0.26620115671025779"/>
                  <c:y val="-0.25534894424667587"/>
                </c:manualLayout>
              </c:layout>
              <c:tx>
                <c:rich>
                  <a:bodyPr/>
                  <a:lstStyle/>
                  <a:p>
                    <a:r>
                      <a:rPr lang="sr-Latn-RS" dirty="0" smtClean="0"/>
                      <a:t> </a:t>
                    </a:r>
                    <a:r>
                      <a:rPr lang="sr-Cyrl-RS" dirty="0" smtClean="0"/>
                      <a:t>КОМУНАЛНЕ </a:t>
                    </a:r>
                    <a:r>
                      <a:rPr lang="sr-Cyrl-RS" dirty="0"/>
                      <a:t>ДЕЛАТНОСТИ 
</a:t>
                    </a:r>
                    <a:r>
                      <a:rPr lang="sr-Cyrl-RS" dirty="0" smtClean="0"/>
                      <a:t>14.54%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984-4F2A-A42B-3DE2BD54C65C}"/>
                </c:ext>
              </c:extLst>
            </c:dLbl>
            <c:dLbl>
              <c:idx val="2"/>
              <c:layout>
                <c:manualLayout>
                  <c:x val="0.15258855585831049"/>
                  <c:y val="-0.171957671957672"/>
                </c:manualLayout>
              </c:layout>
              <c:tx>
                <c:rich>
                  <a:bodyPr/>
                  <a:lstStyle/>
                  <a:p>
                    <a:r>
                      <a:rPr lang="sr-Cyrl-RS" dirty="0" smtClean="0"/>
                      <a:t>ЛОКАЛНИ </a:t>
                    </a:r>
                    <a:r>
                      <a:rPr lang="sr-Cyrl-RS" dirty="0"/>
                      <a:t>ЕКОНОМСКИ РАЗВОЈ 
</a:t>
                    </a:r>
                    <a:r>
                      <a:rPr lang="sr-Cyrl-RS" dirty="0" smtClean="0"/>
                      <a:t>0.17%</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984-4F2A-A42B-3DE2BD54C65C}"/>
                </c:ext>
              </c:extLst>
            </c:dLbl>
            <c:dLbl>
              <c:idx val="3"/>
              <c:layout>
                <c:manualLayout>
                  <c:x val="0.15622161671207993"/>
                  <c:y val="-6.8783068783068779E-2"/>
                </c:manualLayout>
              </c:layout>
              <c:tx>
                <c:rich>
                  <a:bodyPr/>
                  <a:lstStyle/>
                  <a:p>
                    <a:r>
                      <a:rPr lang="sr-Cyrl-RS" dirty="0"/>
                      <a:t>РАЗВОЈ ТУРИЗМА
</a:t>
                    </a:r>
                    <a:r>
                      <a:rPr lang="sr-Cyrl-RS" dirty="0" smtClean="0"/>
                      <a:t>2.28%</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984-4F2A-A42B-3DE2BD54C65C}"/>
                </c:ext>
              </c:extLst>
            </c:dLbl>
            <c:dLbl>
              <c:idx val="4"/>
              <c:layout>
                <c:manualLayout>
                  <c:x val="0.10535876475930971"/>
                  <c:y val="1.058201058201058E-2"/>
                </c:manualLayout>
              </c:layout>
              <c:tx>
                <c:rich>
                  <a:bodyPr/>
                  <a:lstStyle/>
                  <a:p>
                    <a:r>
                      <a:rPr lang="ru-RU" dirty="0"/>
                      <a:t>ПОЉОПРИВРЕДА И РУРАЛНИ РАЗВОЈ
</a:t>
                    </a:r>
                    <a:r>
                      <a:rPr lang="ru-RU" dirty="0" smtClean="0"/>
                      <a:t>1.60%</a:t>
                    </a:r>
                    <a:endParaRPr lang="ru-RU" dirty="0"/>
                  </a:p>
                </c:rich>
              </c:tx>
              <c:dLblPos val="bestFit"/>
              <c:showCatName val="1"/>
              <c:showPercent val="1"/>
            </c:dLbl>
            <c:dLbl>
              <c:idx val="5"/>
              <c:layout>
                <c:manualLayout>
                  <c:x val="5.8128973660308787E-2"/>
                  <c:y val="3.1746031746031744E-2"/>
                </c:manualLayout>
              </c:layout>
              <c:tx>
                <c:rich>
                  <a:bodyPr/>
                  <a:lstStyle/>
                  <a:p>
                    <a:r>
                      <a:rPr lang="sr-Cyrl-RS" dirty="0"/>
                      <a:t> ЗАШТИТА ЖИВОТНЕ СРЕДИНЕ
</a:t>
                    </a:r>
                    <a:r>
                      <a:rPr lang="sr-Cyrl-RS" dirty="0" smtClean="0"/>
                      <a:t>6.52%</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984-4F2A-A42B-3DE2BD54C65C}"/>
                </c:ext>
              </c:extLst>
            </c:dLbl>
            <c:dLbl>
              <c:idx val="6"/>
              <c:layout>
                <c:manualLayout>
                  <c:x val="0.10899182561307952"/>
                  <c:y val="0.1402116402116402"/>
                </c:manualLayout>
              </c:layout>
              <c:tx>
                <c:rich>
                  <a:bodyPr/>
                  <a:lstStyle/>
                  <a:p>
                    <a:r>
                      <a:rPr lang="ru-RU" dirty="0"/>
                      <a:t>ОРГАНИЗАЦИЈА САОБРАЋАЈА И САОБРАЋАЈНА ИНФРАСТРУКТУРА
</a:t>
                    </a:r>
                    <a:r>
                      <a:rPr lang="ru-RU" dirty="0" smtClean="0"/>
                      <a:t>5.84%</a:t>
                    </a:r>
                    <a:endParaRPr lang="ru-RU" dirty="0"/>
                  </a:p>
                </c:rich>
              </c:tx>
              <c:dLblPos val="bestFit"/>
              <c:showCatName val="1"/>
              <c:showPercent val="1"/>
            </c:dLbl>
            <c:dLbl>
              <c:idx val="7"/>
              <c:layout>
                <c:manualLayout>
                  <c:x val="-5.6872532463858975E-2"/>
                  <c:y val="0.19542602391675887"/>
                </c:manualLayout>
              </c:layout>
              <c:tx>
                <c:rich>
                  <a:bodyPr/>
                  <a:lstStyle/>
                  <a:p>
                    <a:r>
                      <a:rPr lang="ru-RU" dirty="0" smtClean="0"/>
                      <a:t>Предшколско </a:t>
                    </a:r>
                    <a:r>
                      <a:rPr lang="ru-RU" dirty="0"/>
                      <a:t>образовање
</a:t>
                    </a:r>
                    <a:r>
                      <a:rPr lang="ru-RU" dirty="0" smtClean="0"/>
                      <a:t>9,46%</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5984-4F2A-A42B-3DE2BD54C65C}"/>
                </c:ext>
              </c:extLst>
            </c:dLbl>
            <c:dLbl>
              <c:idx val="8"/>
              <c:layout>
                <c:manualLayout>
                  <c:x val="-0.19255222524977267"/>
                  <c:y val="0.12698412698412678"/>
                </c:manualLayout>
              </c:layout>
              <c:tx>
                <c:rich>
                  <a:bodyPr/>
                  <a:lstStyle/>
                  <a:p>
                    <a:r>
                      <a:rPr lang="ru-RU" dirty="0"/>
                      <a:t>Основно </a:t>
                    </a:r>
                    <a:r>
                      <a:rPr lang="ru-RU" dirty="0" smtClean="0"/>
                      <a:t>образовање</a:t>
                    </a:r>
                    <a:r>
                      <a:rPr lang="ru-RU" dirty="0"/>
                      <a:t>
</a:t>
                    </a:r>
                    <a:r>
                      <a:rPr lang="ru-RU" dirty="0" smtClean="0"/>
                      <a:t>7,65%</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5984-4F2A-A42B-3DE2BD54C65C}"/>
                </c:ext>
              </c:extLst>
            </c:dLbl>
            <c:dLbl>
              <c:idx val="9"/>
              <c:layout>
                <c:manualLayout>
                  <c:x val="-0.24245323083754047"/>
                  <c:y val="0.12169304269095382"/>
                </c:manualLayout>
              </c:layout>
              <c:tx>
                <c:rich>
                  <a:bodyPr/>
                  <a:lstStyle/>
                  <a:p>
                    <a:r>
                      <a:rPr lang="ru-RU" dirty="0"/>
                      <a:t>Средње </a:t>
                    </a:r>
                    <a:r>
                      <a:rPr lang="ru-RU" dirty="0" smtClean="0"/>
                      <a:t>образовање</a:t>
                    </a:r>
                    <a:r>
                      <a:rPr lang="ru-RU" dirty="0"/>
                      <a:t>
</a:t>
                    </a:r>
                    <a:r>
                      <a:rPr lang="ru-RU" dirty="0" smtClean="0"/>
                      <a:t>2.66 %</a:t>
                    </a:r>
                    <a:endParaRPr lang="ru-RU" dirty="0"/>
                  </a:p>
                </c:rich>
              </c:tx>
              <c:dLblPos val="bestFit"/>
              <c:showCatName val="1"/>
              <c:showPercent val="1"/>
            </c:dLbl>
            <c:dLbl>
              <c:idx val="10"/>
              <c:layout>
                <c:manualLayout>
                  <c:x val="-0.24240983390589782"/>
                  <c:y val="4.5098039215686662E-2"/>
                </c:manualLayout>
              </c:layout>
              <c:tx>
                <c:rich>
                  <a:bodyPr/>
                  <a:lstStyle/>
                  <a:p>
                    <a:r>
                      <a:rPr lang="ru-RU" dirty="0"/>
                      <a:t>СОЦИЈАЛНА И ДЕЧИЈА ЗАШТИТА 
</a:t>
                    </a:r>
                    <a:r>
                      <a:rPr lang="ru-RU" dirty="0" smtClean="0"/>
                      <a:t>7.45%</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984-4F2A-A42B-3DE2BD54C65C}"/>
                </c:ext>
              </c:extLst>
            </c:dLbl>
            <c:dLbl>
              <c:idx val="11"/>
              <c:layout>
                <c:manualLayout>
                  <c:x val="-0.14198400875566244"/>
                  <c:y val="-6.5266018218310962E-2"/>
                </c:manualLayout>
              </c:layout>
              <c:tx>
                <c:rich>
                  <a:bodyPr/>
                  <a:lstStyle/>
                  <a:p>
                    <a:r>
                      <a:rPr lang="sr-Cyrl-RS" dirty="0"/>
                      <a:t>ЗДРАВСТВЕНА ЗАШТИТА
</a:t>
                    </a:r>
                    <a:r>
                      <a:rPr lang="sr-Latn-RS" dirty="0" smtClean="0"/>
                      <a:t>0</a:t>
                    </a:r>
                    <a:r>
                      <a:rPr lang="sr-Cyrl-RS" dirty="0" smtClean="0"/>
                      <a:t>.40%</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5984-4F2A-A42B-3DE2BD54C65C}"/>
                </c:ext>
              </c:extLst>
            </c:dLbl>
            <c:dLbl>
              <c:idx val="12"/>
              <c:layout>
                <c:manualLayout>
                  <c:x val="-8.4652121187554566E-2"/>
                  <c:y val="-0.15732962791415767"/>
                </c:manualLayout>
              </c:layout>
              <c:tx>
                <c:rich>
                  <a:bodyPr/>
                  <a:lstStyle/>
                  <a:p>
                    <a:r>
                      <a:rPr lang="ru-RU" dirty="0"/>
                      <a:t>Развој културе и информисања
</a:t>
                    </a:r>
                    <a:r>
                      <a:rPr lang="ru-RU" dirty="0" smtClean="0"/>
                      <a:t>6.85%</a:t>
                    </a:r>
                    <a:endParaRPr lang="ru-RU" dirty="0"/>
                  </a:p>
                </c:rich>
              </c:tx>
              <c:dLblPos val="bestFit"/>
              <c:showCatName val="1"/>
              <c:showPercent val="1"/>
            </c:dLbl>
            <c:dLbl>
              <c:idx val="13"/>
              <c:layout>
                <c:manualLayout>
                  <c:x val="-0.10826854752494709"/>
                  <c:y val="-0.21198253099714068"/>
                </c:manualLayout>
              </c:layout>
              <c:tx>
                <c:rich>
                  <a:bodyPr/>
                  <a:lstStyle/>
                  <a:p>
                    <a:r>
                      <a:rPr lang="ru-RU" dirty="0" smtClean="0"/>
                      <a:t>Развој </a:t>
                    </a:r>
                    <a:r>
                      <a:rPr lang="ru-RU" dirty="0"/>
                      <a:t>спорта и омладине
</a:t>
                    </a:r>
                    <a:r>
                      <a:rPr lang="ru-RU" dirty="0" smtClean="0"/>
                      <a:t>7,74%</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5984-4F2A-A42B-3DE2BD54C65C}"/>
                </c:ext>
              </c:extLst>
            </c:dLbl>
            <c:dLbl>
              <c:idx val="14"/>
              <c:layout>
                <c:manualLayout>
                  <c:x val="-0.17500163830872492"/>
                  <c:y val="-0.15023333847974973"/>
                </c:manualLayout>
              </c:layout>
              <c:tx>
                <c:rich>
                  <a:bodyPr/>
                  <a:lstStyle/>
                  <a:p>
                    <a:r>
                      <a:rPr lang="ru-RU" dirty="0"/>
                      <a:t>ОПШТЕ УСЛУГЕ ЛОКАЛНЕ САМОУПРАВЕ
</a:t>
                    </a:r>
                    <a:r>
                      <a:rPr lang="ru-RU" dirty="0" smtClean="0"/>
                      <a:t>23.41%</a:t>
                    </a:r>
                    <a:endParaRPr lang="ru-RU" dirty="0"/>
                  </a:p>
                </c:rich>
              </c:tx>
              <c:dLblPos val="bestFit"/>
              <c:showCatName val="1"/>
              <c:showPercent val="1"/>
            </c:dLbl>
            <c:dLbl>
              <c:idx val="15"/>
              <c:layout>
                <c:manualLayout>
                  <c:x val="-0.2036734597364519"/>
                  <c:y val="-0.21431691626781946"/>
                </c:manualLayout>
              </c:layout>
              <c:tx>
                <c:rich>
                  <a:bodyPr/>
                  <a:lstStyle/>
                  <a:p>
                    <a:r>
                      <a:rPr lang="ru-RU" dirty="0"/>
                      <a:t>ПОЛИТИЧКИ СИСТЕМ ЛОКАЛНЕ САМОУПРАВЕ
</a:t>
                    </a:r>
                    <a:r>
                      <a:rPr lang="ru-RU" dirty="0" smtClean="0"/>
                      <a:t>2.08%</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5984-4F2A-A42B-3DE2BD54C65C}"/>
                </c:ext>
              </c:extLst>
            </c:dLbl>
            <c:dLbl>
              <c:idx val="16"/>
              <c:layout>
                <c:manualLayout>
                  <c:x val="-2.5545995939696732E-2"/>
                  <c:y val="-0.19793464052287696"/>
                </c:manualLayout>
              </c:layout>
              <c:tx>
                <c:rich>
                  <a:bodyPr/>
                  <a:lstStyle/>
                  <a:p>
                    <a:r>
                      <a:rPr lang="ru-RU" dirty="0" smtClean="0"/>
                      <a:t>ЕНЕРГЕТСКА </a:t>
                    </a:r>
                    <a:r>
                      <a:rPr lang="ru-RU" dirty="0"/>
                      <a:t>ЕФИКАСНОСТ И ОБНОВЉИВИ ИЗВОРИ ЕНЕРГИЈЕ
</a:t>
                    </a:r>
                    <a:r>
                      <a:rPr lang="ru-RU" dirty="0" smtClean="0"/>
                      <a:t>0,38%</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5984-4F2A-A42B-3DE2BD54C65C}"/>
                </c:ext>
              </c:extLst>
            </c:dLbl>
            <c:numFmt formatCode="0.0%" sourceLinked="0"/>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_-* #,##0.00\ _D_i_n_._-;\-* #,##0.00\ _D_i_n_._-;_-* "-"??\ _D_i_n_._-;_-@_-</c:formatCode>
                <c:ptCount val="17"/>
                <c:pt idx="0">
                  <c:v>9000000</c:v>
                </c:pt>
                <c:pt idx="1">
                  <c:v>378100000</c:v>
                </c:pt>
                <c:pt idx="2">
                  <c:v>22700000</c:v>
                </c:pt>
                <c:pt idx="3">
                  <c:v>36035000</c:v>
                </c:pt>
                <c:pt idx="4">
                  <c:v>105600000</c:v>
                </c:pt>
                <c:pt idx="5">
                  <c:v>177900000</c:v>
                </c:pt>
                <c:pt idx="6">
                  <c:v>121370000</c:v>
                </c:pt>
                <c:pt idx="7">
                  <c:v>186535510</c:v>
                </c:pt>
                <c:pt idx="8">
                  <c:v>142371445</c:v>
                </c:pt>
                <c:pt idx="9">
                  <c:v>66728631</c:v>
                </c:pt>
                <c:pt idx="10">
                  <c:v>161717082</c:v>
                </c:pt>
                <c:pt idx="11">
                  <c:v>30613251</c:v>
                </c:pt>
                <c:pt idx="12">
                  <c:v>174490000</c:v>
                </c:pt>
                <c:pt idx="13">
                  <c:v>152700000</c:v>
                </c:pt>
                <c:pt idx="14">
                  <c:v>620106071</c:v>
                </c:pt>
                <c:pt idx="15">
                  <c:v>69405000</c:v>
                </c:pt>
                <c:pt idx="16">
                  <c:v>0</c:v>
                </c:pt>
              </c:numCache>
            </c:numRef>
          </c:val>
          <c:extLst xmlns:c16r2="http://schemas.microsoft.com/office/drawing/2015/06/chart">
            <c:ext xmlns:c16="http://schemas.microsoft.com/office/drawing/2014/chart" uri="{C3380CC4-5D6E-409C-BE32-E72D297353CC}">
              <c16:uniqueId val="{00000010-5984-4F2A-A42B-3DE2BD54C65C}"/>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smtClean="0"/>
            <a:t>Индиректни буџетски корисници</a:t>
          </a:r>
          <a:endParaRPr lang="sr-Cyrl-RS" sz="1400" dirty="0"/>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a:t>
          </a:r>
          <a:r>
            <a:rPr lang="sr-Cyrl-RS" sz="1400" dirty="0" smtClean="0"/>
            <a:t>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Остали буџетски корисници </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Грађани и 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FDD76D25-2A08-46FF-8C07-2877A0C9FB2D}" type="pres">
      <dgm:prSet presAssocID="{227D0F75-A85E-48A0-923F-CAE2CEE8302B}" presName="parTrans" presStyleLbl="bgSibTrans2D1" presStyleIdx="0" presStyleCnt="4"/>
      <dgm:spPr/>
      <dgm:t>
        <a:bodyPr/>
        <a:lstStyle/>
        <a:p>
          <a:endParaRPr lang="sr-Latn-RS"/>
        </a:p>
      </dgm:t>
    </dgm:pt>
    <dgm:pt modelId="{B8B915FF-FAD2-4327-A8E8-FB9B137542A2}" type="pres">
      <dgm:prSet presAssocID="{CA688DA4-D576-48DF-AF56-84A20CF08864}" presName="node" presStyleLbl="node1" presStyleIdx="0" presStyleCnt="4" custScaleX="75004" custScaleY="80306" custRadScaleRad="104883" custRadScaleInc="4880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1" presStyleCnt="4" custLinFactNeighborX="10386" custLinFactNeighborY="14049"/>
      <dgm:spPr/>
      <dgm:t>
        <a:bodyPr/>
        <a:lstStyle/>
        <a:p>
          <a:endParaRPr lang="sr-Latn-RS"/>
        </a:p>
      </dgm:t>
    </dgm:pt>
    <dgm:pt modelId="{A39EC9E4-4DCD-4C5C-B3E7-3180A7E676BC}" type="pres">
      <dgm:prSet presAssocID="{6310FD69-D567-4069-9125-5C89D7D0366C}" presName="node" presStyleLbl="node1" presStyleIdx="1" presStyleCnt="4" custAng="0" custScaleX="73716" custScaleY="89626" custRadScaleRad="91528" custRadScaleInc="59541">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2" presStyleCnt="4"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2" presStyleCnt="4" custScaleX="71508" custScaleY="102716" custRadScaleRad="111444" custRadScaleInc="4771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3" presStyleCnt="4"/>
      <dgm:spPr/>
      <dgm:t>
        <a:bodyPr/>
        <a:lstStyle/>
        <a:p>
          <a:endParaRPr lang="sr-Latn-RS"/>
        </a:p>
      </dgm:t>
    </dgm:pt>
    <dgm:pt modelId="{8EC7C03A-703D-4B14-80CF-03DA2C962947}" type="pres">
      <dgm:prSet presAssocID="{E45798DE-B585-4FA9-98B4-DF4CDD2B05E8}" presName="node" presStyleLbl="node1" presStyleIdx="3" presStyleCnt="4" custScaleX="83972" custScaleY="83132" custRadScaleRad="83845" custRadScaleInc="42049">
        <dgm:presLayoutVars>
          <dgm:bulletEnabled val="1"/>
        </dgm:presLayoutVars>
      </dgm:prSet>
      <dgm:spPr/>
      <dgm:t>
        <a:bodyPr/>
        <a:lstStyle/>
        <a:p>
          <a:endParaRPr lang="sr-Latn-RS"/>
        </a:p>
      </dgm:t>
    </dgm:pt>
  </dgm:ptLst>
  <dgm:cxnLst>
    <dgm:cxn modelId="{8643985C-D8A3-4449-9001-00469396A97B}" type="presOf" srcId="{227D0F75-A85E-48A0-923F-CAE2CEE8302B}" destId="{FDD76D25-2A08-46FF-8C07-2877A0C9FB2D}"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579C4699-B5C2-481A-A1EF-6E92DA4549D5}" type="presOf" srcId="{1B0F1112-1AD7-4AA4-9A3A-6A2F46283F61}" destId="{93BA61E7-081F-4ED9-B60A-AB980AC9A010}"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49770071-AC47-453C-B96D-8878CED0E18F}" srcId="{11DA16C6-8CAF-4FBB-83BD-0F15D2F74F48}" destId="{E45798DE-B585-4FA9-98B4-DF4CDD2B05E8}" srcOrd="3" destOrd="0" parTransId="{C861C673-5748-4D4B-B601-7AB8AA43D86E}" sibTransId="{2C2469AF-1E2B-4452-AED5-F7C23C22D80B}"/>
    <dgm:cxn modelId="{1DC4AA6E-4FBB-45FD-B7E3-8ADF4F407287}" srcId="{1B0F1112-1AD7-4AA4-9A3A-6A2F46283F61}" destId="{11DA16C6-8CAF-4FBB-83BD-0F15D2F74F48}" srcOrd="0" destOrd="0" parTransId="{A1BAD192-7F9E-4506-A9B5-420438854D09}" sibTransId="{6696F078-C7FA-4086-9084-D1C94F161CC1}"/>
    <dgm:cxn modelId="{A0C3F366-7F65-470B-890E-C95A9950A25C}" srcId="{11DA16C6-8CAF-4FBB-83BD-0F15D2F74F48}" destId="{6310FD69-D567-4069-9125-5C89D7D0366C}" srcOrd="1" destOrd="0" parTransId="{2CF35C61-DF83-42FC-A7DB-6665A823676E}" sibTransId="{8CF377A4-44DD-4AAC-839C-1C1D99FDCD61}"/>
    <dgm:cxn modelId="{C1B487BB-B4E0-4E5B-BCEC-686F78885C55}" type="presOf" srcId="{2CF35C61-DF83-42FC-A7DB-6665A823676E}" destId="{EA842F94-5DAB-40BA-A137-4DDCD4A7DE5B}" srcOrd="0" destOrd="0" presId="urn:microsoft.com/office/officeart/2005/8/layout/radial4"/>
    <dgm:cxn modelId="{B045261B-3FC5-4798-ACC5-A4EFA8749840}" srcId="{11DA16C6-8CAF-4FBB-83BD-0F15D2F74F48}" destId="{CA688DA4-D576-48DF-AF56-84A20CF08864}" srcOrd="0" destOrd="0" parTransId="{227D0F75-A85E-48A0-923F-CAE2CEE8302B}" sibTransId="{6A5E5253-4F22-4BE9-A205-8C9003A8F134}"/>
    <dgm:cxn modelId="{1F3FAFE1-5A8F-4B62-8B74-450DC5A9EB72}" type="presOf" srcId="{CA688DA4-D576-48DF-AF56-84A20CF08864}" destId="{B8B915FF-FAD2-4327-A8E8-FB9B137542A2}"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DB38EC61-5E8E-4B76-A3F5-E2EB5BDBDE46}" srcId="{11DA16C6-8CAF-4FBB-83BD-0F15D2F74F48}" destId="{430A538F-CF64-44DA-AB72-CDA9AD20CE83}" srcOrd="2" destOrd="0" parTransId="{89AB0748-28A5-4AA6-88C2-5A2F850CBA47}" sibTransId="{32EE2660-A159-4091-8FA4-7B355AC09DEC}"/>
    <dgm:cxn modelId="{CF694987-70DA-453C-8573-6135D716C888}" type="presOf" srcId="{11DA16C6-8CAF-4FBB-83BD-0F15D2F74F48}" destId="{A38A603F-EC40-41E4-BA70-D5C5F8781BC3}"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FEFA30BD-725B-4BB4-A474-E4B567B2494C}" type="presParOf" srcId="{93BA61E7-081F-4ED9-B60A-AB980AC9A010}" destId="{FDD76D25-2A08-46FF-8C07-2877A0C9FB2D}" srcOrd="1" destOrd="0" presId="urn:microsoft.com/office/officeart/2005/8/layout/radial4"/>
    <dgm:cxn modelId="{D652E03D-2CAE-4948-A4FF-1238EA26F20E}" type="presParOf" srcId="{93BA61E7-081F-4ED9-B60A-AB980AC9A010}" destId="{B8B915FF-FAD2-4327-A8E8-FB9B137542A2}" srcOrd="2" destOrd="0" presId="urn:microsoft.com/office/officeart/2005/8/layout/radial4"/>
    <dgm:cxn modelId="{032B96EF-4AB3-4A3D-A7A7-B0B48707FB8C}" type="presParOf" srcId="{93BA61E7-081F-4ED9-B60A-AB980AC9A010}" destId="{EA842F94-5DAB-40BA-A137-4DDCD4A7DE5B}" srcOrd="3" destOrd="0" presId="urn:microsoft.com/office/officeart/2005/8/layout/radial4"/>
    <dgm:cxn modelId="{FFA81FFD-63BC-4046-8E78-B766D4D121E2}" type="presParOf" srcId="{93BA61E7-081F-4ED9-B60A-AB980AC9A010}" destId="{A39EC9E4-4DCD-4C5C-B3E7-3180A7E676BC}" srcOrd="4" destOrd="0" presId="urn:microsoft.com/office/officeart/2005/8/layout/radial4"/>
    <dgm:cxn modelId="{AE653475-0967-4F3F-9161-FF9494EB8FBF}" type="presParOf" srcId="{93BA61E7-081F-4ED9-B60A-AB980AC9A010}" destId="{FBD8A9BB-6C42-4425-B777-7048E4BC7509}" srcOrd="5" destOrd="0" presId="urn:microsoft.com/office/officeart/2005/8/layout/radial4"/>
    <dgm:cxn modelId="{221B8DA4-3ADC-48BD-B853-56C898B1F80A}" type="presParOf" srcId="{93BA61E7-081F-4ED9-B60A-AB980AC9A010}" destId="{9BBD46BF-6C10-4C41-9833-659933681F6E}" srcOrd="6" destOrd="0" presId="urn:microsoft.com/office/officeart/2005/8/layout/radial4"/>
    <dgm:cxn modelId="{21E8B4B7-F908-49AB-BDD3-8B495A71A8CD}" type="presParOf" srcId="{93BA61E7-081F-4ED9-B60A-AB980AC9A010}" destId="{284CB80C-4A81-4C68-A0A3-0C7778EF5784}" srcOrd="7" destOrd="0" presId="urn:microsoft.com/office/officeart/2005/8/layout/radial4"/>
    <dgm:cxn modelId="{24C67001-6E94-4AD5-ABF2-838ABE7B59B8}" type="presParOf" srcId="{93BA61E7-081F-4ED9-B60A-AB980AC9A010}" destId="{8EC7C03A-703D-4B14-80CF-03DA2C962947}" srcOrd="8"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a:t>
          </a:r>
          <a:r>
            <a:rPr lang="en-US" sz="1400" dirty="0" smtClean="0"/>
            <a:t>2</a:t>
          </a:r>
          <a:r>
            <a:rPr lang="sr-Cyrl-RS" sz="1400" dirty="0" smtClean="0"/>
            <a:t>5.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smtClean="0"/>
            <a:t>План </a:t>
          </a:r>
          <a:r>
            <a:rPr lang="sr-Cyrl-RS" sz="1400" dirty="0"/>
            <a:t>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5CB019DC-D02B-4F72-8799-DCEC8949294E}" srcId="{00360BBF-6709-42DA-A6DE-B8193ABE792F}" destId="{DA59984A-EA45-43D5-8622-7135015E39DC}" srcOrd="1" destOrd="0" parTransId="{346E9DC4-0947-473F-AED9-9AECED92978F}" sibTransId="{518CC24E-4035-4B8A-A82C-EA8D78A041FF}"/>
    <dgm:cxn modelId="{576C8ACB-F866-4817-A9DB-50D6A32736E8}" type="presOf" srcId="{F68F9F1A-A0AC-4627-BB76-A21CB9C16ACA}" destId="{7E8E6685-0078-4B86-BC52-3A0FBAF76686}"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40388A68-B94C-4A35-8C64-05C5C0A60913}" type="presOf" srcId="{F2167233-387A-4C2A-92FA-201B800AF2E5}" destId="{61AA8207-A6A4-4905-9FD1-93C90724B340}" srcOrd="1"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34283C31-8592-4422-A1A3-73AB4C9D03AC}" type="presOf" srcId="{346E9DC4-0947-473F-AED9-9AECED92978F}" destId="{F1903401-CDA9-4777-A04C-F19A89F110A0}"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5F3E36FB-962E-4D75-AA46-DDFDEC90684F}" type="presOf" srcId="{9324F21A-CF22-404B-991C-F0FAD04F1E1A}" destId="{531482B3-13DA-4E77-8EF9-7A508768A321}"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96FDAD7-32B9-4AA6-AB43-27535B1CEDA1}" type="presOf" srcId="{B764CED6-B38C-4590-855F-1F4460EB1A27}" destId="{EE9BE54A-48D2-43A6-AD4C-394C0EDDA292}" srcOrd="1"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200F0BB4-194A-4F9E-8035-F09C349D5691}" type="presOf" srcId="{346E9DC4-0947-473F-AED9-9AECED92978F}" destId="{D23E054D-0742-441B-9D09-9EB576968A6E}" srcOrd="1" destOrd="0" presId="urn:microsoft.com/office/officeart/2008/layout/HorizontalMultiLevelHierarchy"/>
    <dgm:cxn modelId="{2C85DAA3-D0FC-43CA-9B0A-F73BC8EBF88D}" type="presOf" srcId="{9324F21A-CF22-404B-991C-F0FAD04F1E1A}" destId="{92BF821D-14E3-40BB-B3C5-212A94A9CA22}"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D638D777-8D10-48F2-B9D8-6C3134F26FF3}" type="presOf" srcId="{00360BBF-6709-42DA-A6DE-B8193ABE792F}" destId="{D1C52863-34A6-4E04-9740-6E0567681A8F}"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EBEF4ADE-627A-4970-BBED-45B55431C879}" type="presOf" srcId="{F68F9F1A-A0AC-4627-BB76-A21CB9C16ACA}" destId="{EE8B77DA-77C5-46AD-80A2-BD307CFE9F0A}"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C39D5786-DF54-4F2D-BB08-544A5A89AC42}" type="presOf" srcId="{DA59984A-EA45-43D5-8622-7135015E39DC}" destId="{A288E7CD-845A-4B30-8D9E-0FCFF4059FF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2.960</a:t>
          </a:r>
          <a:r>
            <a:rPr lang="sr-Latn-RS" sz="1300" dirty="0" smtClean="0">
              <a:solidFill>
                <a:schemeClr val="bg1"/>
              </a:solidFill>
            </a:rPr>
            <a:t>.000.000</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sr-Latn-RS" dirty="0" smtClean="0">
              <a:solidFill>
                <a:srgbClr val="FF0000"/>
              </a:solidFill>
            </a:rPr>
            <a:t>2.796.103.945</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smtClean="0"/>
            <a:t>Средства из сопствених извора и средства из осталих извора </a:t>
          </a:r>
          <a:r>
            <a:rPr lang="sr-Cyrl-RS" dirty="0" smtClean="0">
              <a:solidFill>
                <a:srgbClr val="FF0000"/>
              </a:solidFill>
            </a:rPr>
            <a:t>163.896.055</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custLinFactNeighborX="-44403" custLinFactNeighborY="761">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9FE065B6-BAF0-45E0-96C4-FBC1763BA102}" srcId="{028ECFAC-63B3-40F0-9E03-B31D365E432C}" destId="{258C614E-C25D-47E8-BC69-ECC42BFEC5CC}" srcOrd="1" destOrd="0" parTransId="{0EE00226-4F18-428E-857D-BB8AB5FED661}" sibTransId="{44AA7FFE-EC5D-4B4A-A884-0D1E57526835}"/>
    <dgm:cxn modelId="{DACDA2EA-2B85-43AD-A796-6061D0417520}" type="presOf" srcId="{258C614E-C25D-47E8-BC69-ECC42BFEC5CC}" destId="{2F60A798-586E-4E47-B649-25F047F36835}" srcOrd="0" destOrd="0" presId="urn:microsoft.com/office/officeart/2005/8/layout/equation1"/>
    <dgm:cxn modelId="{6B017F2C-2CB9-4751-A7CD-30B8BC98049D}" type="presOf" srcId="{567740A1-931A-404E-B8A7-DCAB60009AEA}" destId="{6C1FFF0F-B1A4-4C41-B9D3-30452A0DFA4B}" srcOrd="0" destOrd="0" presId="urn:microsoft.com/office/officeart/2005/8/layout/equation1"/>
    <dgm:cxn modelId="{19DBA710-EAA7-479A-8FB0-39539DFAF5D1}" type="presOf" srcId="{1B723845-E0D1-4671-AE0F-32E0821595D7}" destId="{98F3E7AB-6934-48FA-B82F-FBEAF1B2375D}" srcOrd="0" destOrd="0" presId="urn:microsoft.com/office/officeart/2005/8/layout/equation1"/>
    <dgm:cxn modelId="{AA2B371A-C761-4755-A6F9-5CD00112D7B0}" type="presOf" srcId="{1F884CF4-1E4C-423F-AE7B-0BAC3D97360D}" destId="{D96E659A-663E-485D-BF89-FD74BE74A5C4}"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smtClean="0"/>
            <a:t>Укупан буџет за 2025. годину 2.960.</a:t>
          </a:r>
          <a:r>
            <a:rPr lang="sr-Latn-RS" dirty="0" smtClean="0"/>
            <a:t>000</a:t>
          </a:r>
          <a:r>
            <a:rPr lang="sr-Cyrl-RS" dirty="0" smtClean="0"/>
            <a:t>.</a:t>
          </a:r>
          <a:r>
            <a:rPr lang="sr-Latn-RS" dirty="0" smtClean="0"/>
            <a:t>000</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smtClean="0">
              <a:solidFill>
                <a:srgbClr val="FF0000"/>
              </a:solidFill>
            </a:rPr>
            <a:t>Донације  и Трансфери   182.295.500,00 динара</a:t>
          </a:r>
          <a:endParaRPr lang="en-US" dirty="0">
            <a:solidFill>
              <a:srgbClr val="FF0000"/>
            </a:solidFill>
          </a:endParaRPr>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smtClean="0"/>
            <a:t>Текући приходи 2.664.971.241,00 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solidFill>
                <a:srgbClr val="FF0000"/>
              </a:solidFill>
            </a:rPr>
            <a:t>Примања од продаје нефинансијске имовине  </a:t>
          </a:r>
          <a:r>
            <a:rPr lang="sr-Cyrl-RS" dirty="0" smtClean="0">
              <a:solidFill>
                <a:srgbClr val="FF0000"/>
              </a:solidFill>
            </a:rPr>
            <a:t>12.100.000,00 динара</a:t>
          </a:r>
          <a:endParaRPr lang="en-US" dirty="0">
            <a:solidFill>
              <a:srgbClr val="FF0000"/>
            </a:solidFill>
          </a:endParaRPr>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solidFill>
                <a:srgbClr val="FF0000"/>
              </a:solidFill>
            </a:rPr>
            <a:t>Примања од </a:t>
          </a:r>
          <a:r>
            <a:rPr lang="sr-Cyrl-RS" dirty="0" smtClean="0">
              <a:solidFill>
                <a:srgbClr val="FF0000"/>
              </a:solidFill>
            </a:rPr>
            <a:t>задуживања 8.035.800,00 динара</a:t>
          </a:r>
          <a:endParaRPr lang="en-US" dirty="0">
            <a:solidFill>
              <a:srgbClr val="FF0000"/>
            </a:solidFill>
          </a:endParaRPr>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smtClean="0">
              <a:solidFill>
                <a:srgbClr val="FF0000"/>
              </a:solidFill>
            </a:rPr>
            <a:t>Пренета </a:t>
          </a:r>
          <a:r>
            <a:rPr lang="sr-Cyrl-RS" sz="1000" dirty="0">
              <a:solidFill>
                <a:srgbClr val="FF0000"/>
              </a:solidFill>
            </a:rPr>
            <a:t>средства из ранијих година</a:t>
          </a:r>
          <a:r>
            <a:rPr lang="sr-Latn-RS" sz="1000" dirty="0">
              <a:solidFill>
                <a:srgbClr val="FF0000"/>
              </a:solidFill>
            </a:rPr>
            <a:t> </a:t>
          </a:r>
          <a:r>
            <a:rPr lang="sr-Cyrl-RS" sz="1000" dirty="0" smtClean="0">
              <a:solidFill>
                <a:srgbClr val="FF0000"/>
              </a:solidFill>
            </a:rPr>
            <a:t>92.597.459,00 динара</a:t>
          </a:r>
          <a:endParaRPr lang="en-US" sz="1000" dirty="0">
            <a:solidFill>
              <a:srgbClr val="FF0000"/>
            </a:solidFill>
          </a:endParaRPr>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FD5DAB64-48D5-432F-938D-E1F3721358B9}" type="presOf" srcId="{15426A40-9AD2-4153-8230-E20BC4B11534}" destId="{FC69A2CE-A671-47B5-8CD8-544465E52E9C}" srcOrd="0" destOrd="0" presId="urn:microsoft.com/office/officeart/2005/8/layout/radial3"/>
    <dgm:cxn modelId="{72EA3587-932B-4810-997C-DB062E3570AF}" srcId="{DB1A1606-130D-4B45-9553-0A0B804495DF}" destId="{AEA7499A-114B-4146-9776-CDD8ACEC6B39}" srcOrd="0" destOrd="0" parTransId="{3756029C-568E-4504-8660-3DE9F861C604}" sibTransId="{FB33CDA3-B14A-45E1-8720-9AFFB02CF5C0}"/>
    <dgm:cxn modelId="{EEFECEAF-8E1A-45C3-BE53-B4856566F42A}" type="presOf" srcId="{691C1FF8-D24B-462D-B13F-4086A7342655}" destId="{E6763EE5-8DA4-47FB-A886-915FA197CAD0}" srcOrd="0" destOrd="0" presId="urn:microsoft.com/office/officeart/2005/8/layout/radial3"/>
    <dgm:cxn modelId="{09B198C8-E6EF-4BF2-B04A-98A7D3B82C52}" srcId="{DB1A1606-130D-4B45-9553-0A0B804495DF}" destId="{15426A40-9AD2-4153-8230-E20BC4B11534}" srcOrd="4" destOrd="0" parTransId="{A1307EAF-2414-4AFE-BE82-97C79333BAA9}" sibTransId="{869B992E-498B-4FBD-AA48-03E5171031C9}"/>
    <dgm:cxn modelId="{BD97DD6C-52E9-4F11-88AD-F4402B1B1EA5}" type="presOf" srcId="{DB1A1606-130D-4B45-9553-0A0B804495DF}" destId="{EE4EF12A-714A-4B09-B17F-F23081A511A2}" srcOrd="0" destOrd="0" presId="urn:microsoft.com/office/officeart/2005/8/layout/radial3"/>
    <dgm:cxn modelId="{E2DFF5B8-BF65-4C45-989F-3918B0A358B8}" type="presOf" srcId="{AEA7499A-114B-4146-9776-CDD8ACEC6B39}" destId="{449BFEB2-6844-4A2C-8DC2-780280CBA079}"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A8EA5165-9419-4BAD-BDB3-9194338DFA99}" type="presOf" srcId="{920F0D4F-6C4C-4BE8-9363-F48FBF034871}" destId="{91CFC9CD-FF79-40EF-A271-A8DBB0423AC2}" srcOrd="0" destOrd="0" presId="urn:microsoft.com/office/officeart/2005/8/layout/radial3"/>
    <dgm:cxn modelId="{705D8BCA-A875-424B-917F-D801608B9607}" srcId="{DB1A1606-130D-4B45-9553-0A0B804495DF}" destId="{920F0D4F-6C4C-4BE8-9363-F48FBF034871}" srcOrd="3" destOrd="0" parTransId="{43AA7920-B602-4336-8E46-A663A1629DDB}" sibTransId="{5F9FEDD2-AAF1-4278-94C9-B59264FA9EB9}"/>
    <dgm:cxn modelId="{352C831E-5F27-4CEA-B329-F961BC5C1E53}" srcId="{DB1A1606-130D-4B45-9553-0A0B804495DF}" destId="{40EF3D92-C4CB-4CBC-8AED-087234C53764}" srcOrd="2" destOrd="0" parTransId="{4FA9126D-361B-4DA5-854C-1DB4EE314D93}" sibTransId="{DCC66F39-0032-4915-A732-5C415659FF68}"/>
    <dgm:cxn modelId="{59AD7A56-E922-42AB-9AFA-2F0A33B73EFB}" type="presOf" srcId="{40EF3D92-C4CB-4CBC-8AED-087234C53764}" destId="{72DE4213-15E1-4436-8045-C055E8A54EDE}"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1DAB0A2-EB40-4D3D-B8DB-E2D95275BF4D}" type="presOf" srcId="{BF71EFAE-EC9F-46E9-BD2A-1686637595DA}" destId="{9DDE88A7-5745-4E4F-A7A8-F71A4DA0D5F2}" srcOrd="0" destOrd="0" presId="urn:microsoft.com/office/officeart/2005/8/layout/radial3"/>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2</a:t>
          </a:r>
          <a:r>
            <a:rPr lang="sr-Latn-RS" dirty="0" smtClean="0">
              <a:solidFill>
                <a:schemeClr val="bg1"/>
              </a:solidFill>
            </a:rPr>
            <a:t>.</a:t>
          </a:r>
          <a:r>
            <a:rPr lang="sr-Cyrl-RS" dirty="0" smtClean="0">
              <a:solidFill>
                <a:schemeClr val="bg1"/>
              </a:solidFill>
            </a:rPr>
            <a:t>960.</a:t>
          </a:r>
          <a:r>
            <a:rPr lang="sr-Latn-RS" dirty="0" smtClean="0">
              <a:solidFill>
                <a:schemeClr val="bg1"/>
              </a:solidFill>
            </a:rPr>
            <a:t>000</a:t>
          </a:r>
          <a:r>
            <a:rPr lang="sr-Cyrl-RS" dirty="0" smtClean="0">
              <a:solidFill>
                <a:schemeClr val="bg1"/>
              </a:solidFill>
            </a:rPr>
            <a:t>.</a:t>
          </a:r>
          <a:r>
            <a:rPr lang="sr-Latn-RS" dirty="0" smtClean="0">
              <a:solidFill>
                <a:schemeClr val="bg1"/>
              </a:solidFill>
            </a:rPr>
            <a:t>000 </a:t>
          </a:r>
          <a:r>
            <a:rPr lang="sr-Cyrl-RS" dirty="0" smtClean="0">
              <a:solidFill>
                <a:schemeClr val="bg1"/>
              </a:solidFill>
            </a:rPr>
            <a:t>динара</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sr-Cyrl-RS" dirty="0" smtClean="0">
              <a:solidFill>
                <a:schemeClr val="bg1"/>
              </a:solidFill>
            </a:rPr>
            <a:t>1.084.855.441 </a:t>
          </a:r>
          <a:r>
            <a:rPr lang="ru-RU" dirty="0" smtClean="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dirty="0"/>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dirty="0"/>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dirty="0"/>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dirty="0"/>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dirty="0"/>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Cyrl-RS" dirty="0" smtClean="0">
              <a:solidFill>
                <a:schemeClr val="bg1"/>
              </a:solidFill>
            </a:rPr>
            <a:t>267.580.259</a:t>
          </a:r>
          <a:r>
            <a:rPr lang="sr-Latn-RS" dirty="0" smtClean="0">
              <a:solidFill>
                <a:schemeClr val="bg1"/>
              </a:solidFill>
            </a:rPr>
            <a:t> </a:t>
          </a:r>
          <a:r>
            <a:rPr lang="sr-Cyrl-RS" dirty="0" smtClean="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719.132.750 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160.850.000 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Cyrl-RS" dirty="0" smtClean="0">
              <a:solidFill>
                <a:schemeClr val="bg1"/>
              </a:solidFill>
            </a:rPr>
            <a:t>371.070.150 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a:t>
          </a:r>
          <a:r>
            <a:rPr lang="sr-Cyrl-RS" dirty="0" smtClean="0">
              <a:solidFill>
                <a:schemeClr val="bg1"/>
              </a:solidFill>
            </a:rPr>
            <a:t>расходи 196.311.400 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smtClean="0">
              <a:solidFill>
                <a:schemeClr val="bg1"/>
              </a:solidFill>
            </a:rPr>
            <a:t>Средства резерве 30.000.000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9C6F0069-43DC-402D-BD84-1006528FCE04}">
      <dgm:prSet/>
      <dgm:spPr/>
      <dgm:t>
        <a:bodyPr/>
        <a:lstStyle/>
        <a:p>
          <a:r>
            <a:rPr lang="sr-Cyrl-RS" dirty="0" smtClean="0">
              <a:solidFill>
                <a:schemeClr val="bg1"/>
              </a:solidFill>
            </a:rPr>
            <a:t>Отплата камата и пратећи трошкови задуживања 15.800.00</a:t>
          </a:r>
          <a:r>
            <a:rPr lang="sr-Latn-RS" dirty="0" smtClean="0">
              <a:solidFill>
                <a:schemeClr val="bg1"/>
              </a:solidFill>
            </a:rPr>
            <a:t>0</a:t>
          </a:r>
          <a:r>
            <a:rPr lang="sr-Cyrl-RS" dirty="0" smtClean="0">
              <a:solidFill>
                <a:schemeClr val="bg1"/>
              </a:solidFill>
            </a:rPr>
            <a:t> динара</a:t>
          </a:r>
          <a:endParaRPr lang="en-US" dirty="0">
            <a:solidFill>
              <a:schemeClr val="bg1"/>
            </a:solidFill>
          </a:endParaRPr>
        </a:p>
      </dgm:t>
    </dgm:pt>
    <dgm:pt modelId="{9FF20664-3F6F-4415-8233-D443550F6854}" type="sibTrans" cxnId="{A14346A8-4918-4300-9891-20568D283921}">
      <dgm:prSet/>
      <dgm:spPr/>
      <dgm:t>
        <a:bodyPr/>
        <a:lstStyle/>
        <a:p>
          <a:endParaRPr lang="en-US"/>
        </a:p>
      </dgm:t>
    </dgm:pt>
    <dgm:pt modelId="{44D9A023-5F81-4677-8A1D-494A76B02F4A}" type="parTrans" cxnId="{A14346A8-4918-4300-9891-20568D283921}">
      <dgm:prSet/>
      <dgm:spPr/>
      <dgm:t>
        <a:bodyPr/>
        <a:lstStyle/>
        <a:p>
          <a:endParaRPr lang="en-US"/>
        </a:p>
      </dgm:t>
    </dgm:pt>
    <dgm:pt modelId="{71DB6AA6-42EF-4243-8889-D19C1F76BB0F}">
      <dgm:prSet/>
      <dgm:spPr/>
      <dgm:t>
        <a:bodyPr/>
        <a:lstStyle/>
        <a:p>
          <a:r>
            <a:rPr lang="sr-Cyrl-RS" dirty="0" smtClean="0">
              <a:solidFill>
                <a:schemeClr val="bg1"/>
              </a:solidFill>
            </a:rPr>
            <a:t>Отплата главнице 57.000.000 динара</a:t>
          </a:r>
          <a:endParaRPr lang="en-US" dirty="0">
            <a:solidFill>
              <a:schemeClr val="bg1"/>
            </a:solidFill>
          </a:endParaRPr>
        </a:p>
      </dgm:t>
    </dgm:pt>
    <dgm:pt modelId="{FF97C58F-6C29-40C8-908F-E41DCE369CA5}" type="parTrans" cxnId="{167B3EE5-199C-4359-8A03-BC98131C7A59}">
      <dgm:prSet/>
      <dgm:spPr/>
      <dgm:t>
        <a:bodyPr/>
        <a:lstStyle/>
        <a:p>
          <a:endParaRPr lang="en-US"/>
        </a:p>
      </dgm:t>
    </dgm:pt>
    <dgm:pt modelId="{A33CBCC2-F511-411E-90C4-BC394DADC845}" type="sibTrans" cxnId="{167B3EE5-199C-4359-8A03-BC98131C7A59}">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9" custScaleX="141131" custScaleY="140917" custRadScaleRad="102107" custRadScaleInc="-45053">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9"/>
      <dgm:spPr/>
      <dgm:t>
        <a:bodyPr/>
        <a:lstStyle/>
        <a:p>
          <a:endParaRPr lang="sr-Latn-RS"/>
        </a:p>
      </dgm:t>
    </dgm:pt>
    <dgm:pt modelId="{A14630AA-C1BD-4A7E-B665-0A7C9B6C19C9}" type="pres">
      <dgm:prSet presAssocID="{3FA5C700-C8EE-4CAC-8DA0-0BA7CA952C72}" presName="node" presStyleLbl="node1" presStyleIdx="1" presStyleCnt="9" custScaleX="131953" custScaleY="129967" custRadScaleRad="104849" custRadScaleInc="-95487">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9"/>
      <dgm:spPr/>
      <dgm:t>
        <a:bodyPr/>
        <a:lstStyle/>
        <a:p>
          <a:endParaRPr lang="sr-Latn-RS"/>
        </a:p>
      </dgm:t>
    </dgm:pt>
    <dgm:pt modelId="{E43F7264-94BE-4E7E-8A98-A0D70BB3AF06}" type="pres">
      <dgm:prSet presAssocID="{4746DA87-483C-4B84-9A22-BC58F96CB23A}" presName="node" presStyleLbl="node1" presStyleIdx="2" presStyleCnt="9" custScaleX="121003" custScaleY="114244" custRadScaleRad="99506" custRadScaleInc="4335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9"/>
      <dgm:spPr/>
      <dgm:t>
        <a:bodyPr/>
        <a:lstStyle/>
        <a:p>
          <a:endParaRPr lang="sr-Latn-RS"/>
        </a:p>
      </dgm:t>
    </dgm:pt>
    <dgm:pt modelId="{115526CD-270E-4C52-A164-15F2B6F9FE39}" type="pres">
      <dgm:prSet presAssocID="{8329AE49-ECD5-4C13-B90F-CA83B6E6F994}" presName="node" presStyleLbl="node1" presStyleIdx="3" presStyleCnt="9"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9"/>
      <dgm:spPr/>
      <dgm:t>
        <a:bodyPr/>
        <a:lstStyle/>
        <a:p>
          <a:endParaRPr lang="sr-Latn-RS"/>
        </a:p>
      </dgm:t>
    </dgm:pt>
    <dgm:pt modelId="{5101AD7C-EA94-402A-A388-0FD916639D60}" type="pres">
      <dgm:prSet presAssocID="{9C6F0069-43DC-402D-BD84-1006528FCE04}" presName="node" presStyleLbl="node1" presStyleIdx="4" presStyleCnt="9"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9"/>
      <dgm:spPr/>
      <dgm:t>
        <a:bodyPr/>
        <a:lstStyle/>
        <a:p>
          <a:endParaRPr lang="sr-Latn-RS"/>
        </a:p>
      </dgm:t>
    </dgm:pt>
    <dgm:pt modelId="{EE36B264-26C3-4179-BD39-B59975A0C181}" type="pres">
      <dgm:prSet presAssocID="{71DB6AA6-42EF-4243-8889-D19C1F76BB0F}" presName="node" presStyleLbl="node1" presStyleIdx="5" presStyleCnt="9" custRadScaleRad="99118" custRadScaleInc="-242">
        <dgm:presLayoutVars>
          <dgm:bulletEnabled val="1"/>
        </dgm:presLayoutVars>
      </dgm:prSet>
      <dgm:spPr/>
      <dgm:t>
        <a:bodyPr/>
        <a:lstStyle/>
        <a:p>
          <a:endParaRPr lang="en-US"/>
        </a:p>
      </dgm:t>
    </dgm:pt>
    <dgm:pt modelId="{44D0FC5B-08AB-4445-AFA5-6249AEC575A6}" type="pres">
      <dgm:prSet presAssocID="{71DB6AA6-42EF-4243-8889-D19C1F76BB0F}" presName="dummy" presStyleCnt="0"/>
      <dgm:spPr/>
    </dgm:pt>
    <dgm:pt modelId="{7F7BAF94-75FB-4F81-8919-57DE062077D5}" type="pres">
      <dgm:prSet presAssocID="{A33CBCC2-F511-411E-90C4-BC394DADC845}" presName="sibTrans" presStyleLbl="sibTrans2D1" presStyleIdx="5" presStyleCnt="9"/>
      <dgm:spPr/>
      <dgm:t>
        <a:bodyPr/>
        <a:lstStyle/>
        <a:p>
          <a:endParaRPr lang="en-US"/>
        </a:p>
      </dgm:t>
    </dgm:pt>
    <dgm:pt modelId="{D19ADD6D-9F0A-4766-B637-BB2D5495A9BB}" type="pres">
      <dgm:prSet presAssocID="{ED01A515-5448-4A3E-A2EC-575448D0F5AA}" presName="node" presStyleLbl="node1" presStyleIdx="6" presStyleCnt="9"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6" presStyleCnt="9"/>
      <dgm:spPr/>
      <dgm:t>
        <a:bodyPr/>
        <a:lstStyle/>
        <a:p>
          <a:endParaRPr lang="sr-Latn-RS"/>
        </a:p>
      </dgm:t>
    </dgm:pt>
    <dgm:pt modelId="{4F05B281-B6DB-45BB-A427-1BF92AADC139}" type="pres">
      <dgm:prSet presAssocID="{AE26BF5A-34A6-4192-8BEA-D9ECFB941642}" presName="node" presStyleLbl="node1" presStyleIdx="7" presStyleCnt="9"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7" presStyleCnt="9"/>
      <dgm:spPr/>
      <dgm:t>
        <a:bodyPr/>
        <a:lstStyle/>
        <a:p>
          <a:endParaRPr lang="sr-Latn-RS"/>
        </a:p>
      </dgm:t>
    </dgm:pt>
    <dgm:pt modelId="{2D6C03BD-4023-431E-84F6-C080A9961C8A}" type="pres">
      <dgm:prSet presAssocID="{91651A17-950C-49EC-8C35-2517548AE9E6}" presName="node" presStyleLbl="node1" presStyleIdx="8" presStyleCnt="9"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8" presStyleCnt="9"/>
      <dgm:spPr/>
      <dgm:t>
        <a:bodyPr/>
        <a:lstStyle/>
        <a:p>
          <a:endParaRPr lang="sr-Latn-RS"/>
        </a:p>
      </dgm:t>
    </dgm:pt>
  </dgm:ptLst>
  <dgm:cxnLst>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8AD44159-442C-4DEC-ACDC-2060DD6FE511}" srcId="{7D1C9009-9B60-4C15-8E3B-F949FAB90776}" destId="{BEBB7508-5593-4665-86D9-67DC9EEDFE00}" srcOrd="0" destOrd="0" parTransId="{C01D930E-241E-4B8F-9FFE-A12F23D4AE61}" sibTransId="{8C2D30BC-9728-4727-AC9C-7DD1886B66DA}"/>
    <dgm:cxn modelId="{0BB795E9-FFF1-4A2D-878C-FAE1C6BDCC87}" type="presOf" srcId="{9C6F0069-43DC-402D-BD84-1006528FCE04}" destId="{5101AD7C-EA94-402A-A388-0FD916639D60}"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C2BA2E7D-A4DC-497F-82AA-B05171512E7B}" srcId="{9ED1A3B2-A381-4201-823D-E4B4F944886D}" destId="{AE26BF5A-34A6-4192-8BEA-D9ECFB941642}" srcOrd="7" destOrd="0" parTransId="{053AEA0B-0F73-4DAC-9295-FCA55D0C5C5A}" sibTransId="{F67939D1-3ADF-4276-A6FA-0083CE5DA4FA}"/>
    <dgm:cxn modelId="{6AD463C1-088C-44BE-8C34-750F20CE8DA0}" type="presOf" srcId="{3FA5C700-C8EE-4CAC-8DA0-0BA7CA952C72}" destId="{A14630AA-C1BD-4A7E-B665-0A7C9B6C19C9}" srcOrd="0" destOrd="0" presId="urn:microsoft.com/office/officeart/2005/8/layout/radial6"/>
    <dgm:cxn modelId="{57E0479C-AED4-43B7-B79A-C6912080CB5C}" type="presOf" srcId="{71DB6AA6-42EF-4243-8889-D19C1F76BB0F}" destId="{EE36B264-26C3-4179-BD39-B59975A0C181}"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D6D3D766-AAF1-452B-B7A5-DE64D7EFBDAC}" srcId="{7D1C9009-9B60-4C15-8E3B-F949FAB90776}" destId="{DC185536-47EC-480B-B419-24BC666B206E}" srcOrd="1" destOrd="0" parTransId="{43B3845C-4A8E-4186-AC01-CB23C9CE3CE4}" sibTransId="{FF327DB0-0FCC-45EC-A004-6349AB5E0A19}"/>
    <dgm:cxn modelId="{30638209-A4D1-4BFE-943D-C66C72DB50AF}" srcId="{9ED1A3B2-A381-4201-823D-E4B4F944886D}" destId="{ED01A515-5448-4A3E-A2EC-575448D0F5AA}" srcOrd="6" destOrd="0" parTransId="{3C8BC949-583D-42C4-9E18-497A2FA6C1D3}" sibTransId="{B658162B-CA61-458F-8F17-E18D499D4DE8}"/>
    <dgm:cxn modelId="{B6507D96-25C4-4121-9433-2A113978B784}" srcId="{B1BE2A8E-285E-4C69-9BFF-CE48B252AA50}" destId="{C64FD589-26EA-483C-BB5E-C8324A82EAF5}" srcOrd="2" destOrd="0" parTransId="{1E312D33-14E1-4B2B-A210-2A735401CE1C}" sibTransId="{46E45D53-1277-4C97-8E3B-323B4EBF62F5}"/>
    <dgm:cxn modelId="{3BA8FFD8-B6F3-4518-99B6-8F25F307CF52}" srcId="{9ED1A3B2-A381-4201-823D-E4B4F944886D}" destId="{3FA5C700-C8EE-4CAC-8DA0-0BA7CA952C72}" srcOrd="1" destOrd="0" parTransId="{6970CC38-AACF-4350-BF4D-BD796B05B1FA}" sibTransId="{61B610E5-4DC8-4394-A22C-5BBE6CDEE232}"/>
    <dgm:cxn modelId="{79367CFA-29E9-494C-A699-58E7C53282C6}" type="presOf" srcId="{61B610E5-4DC8-4394-A22C-5BBE6CDEE232}" destId="{5D42F3FF-3AAD-4819-B004-ADDCB69227EB}" srcOrd="0" destOrd="0" presId="urn:microsoft.com/office/officeart/2005/8/layout/radial6"/>
    <dgm:cxn modelId="{4E693A1F-A818-494A-9191-6DDA96FF0598}" type="presOf" srcId="{A7091EAC-498C-4E8C-B46B-331B042A0C75}" destId="{73F305AC-CFDC-45B1-8AB8-6FABD1C99179}" srcOrd="0" destOrd="0" presId="urn:microsoft.com/office/officeart/2005/8/layout/radial6"/>
    <dgm:cxn modelId="{E14E4EEE-087E-4E8C-92C7-D48A2C2A60C4}" srcId="{9ED1A3B2-A381-4201-823D-E4B4F944886D}" destId="{91651A17-950C-49EC-8C35-2517548AE9E6}" srcOrd="8" destOrd="0" parTransId="{842A79D3-4827-4424-A76D-539154392405}" sibTransId="{8962C693-DF60-43F6-9F43-7615C2E1439A}"/>
    <dgm:cxn modelId="{667A6532-F93A-4FD0-BD4D-A1165020F36F}" srcId="{343B6168-99DB-4C0C-9BE7-E54D7B80C5AD}" destId="{AC73436A-3EE6-4AB1-8B81-F0B7414514C2}" srcOrd="0" destOrd="0" parTransId="{67F09836-65ED-439A-8E55-BF0FF6A12BA6}" sibTransId="{6C19F97B-9D99-4777-817C-1695A372D4F1}"/>
    <dgm:cxn modelId="{4E6E6427-5348-4ECF-99CC-46CA5F3BDA5F}" srcId="{B1BE2A8E-285E-4C69-9BFF-CE48B252AA50}" destId="{7D1C9009-9B60-4C15-8E3B-F949FAB90776}" srcOrd="4" destOrd="0" parTransId="{E75197AC-E7B0-4C26-9D1F-47E47BE7CCEF}" sibTransId="{9D56A871-CE7A-4922-AAF9-9D95A29D1039}"/>
    <dgm:cxn modelId="{AF333ABE-6D5B-4845-91C6-0C3A13CCB688}" type="presOf" srcId="{8329AE49-ECD5-4C13-B90F-CA83B6E6F994}" destId="{115526CD-270E-4C52-A164-15F2B6F9FE39}" srcOrd="0" destOrd="0" presId="urn:microsoft.com/office/officeart/2005/8/layout/radial6"/>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15B25BE7-B61F-4399-8DBB-F360C2BA96E5}" type="presOf" srcId="{686A1A37-AC61-4EC6-8398-59788F898E91}" destId="{44C62812-7B8C-4DB2-9C0D-14651D9AFC46}" srcOrd="0" destOrd="0" presId="urn:microsoft.com/office/officeart/2005/8/layout/radial6"/>
    <dgm:cxn modelId="{5C9EFB21-D730-469F-BCC2-6ADA252CF713}" type="presOf" srcId="{B658162B-CA61-458F-8F17-E18D499D4DE8}" destId="{84EFD8D8-F116-4363-8F07-0BDD118D8287}" srcOrd="0" destOrd="0" presId="urn:microsoft.com/office/officeart/2005/8/layout/radial6"/>
    <dgm:cxn modelId="{47BC94C2-46D4-453B-A292-6076A9F8EE3B}" srcId="{9ED1A3B2-A381-4201-823D-E4B4F944886D}" destId="{8329AE49-ECD5-4C13-B90F-CA83B6E6F994}" srcOrd="3" destOrd="0" parTransId="{6A3537F1-6C7A-4D5E-9BC9-14D14BE7BA95}" sibTransId="{9CB0C477-89B3-4058-B341-9FC9F0AB6BB2}"/>
    <dgm:cxn modelId="{3EF3403C-A42B-483C-89B0-BC54F70E5592}" type="presOf" srcId="{9ED1A3B2-A381-4201-823D-E4B4F944886D}" destId="{E59436B1-B652-4794-B4F4-4850647DACEB}" srcOrd="0" destOrd="0" presId="urn:microsoft.com/office/officeart/2005/8/layout/radial6"/>
    <dgm:cxn modelId="{A14346A8-4918-4300-9891-20568D283921}" srcId="{9ED1A3B2-A381-4201-823D-E4B4F944886D}" destId="{9C6F0069-43DC-402D-BD84-1006528FCE04}" srcOrd="4" destOrd="0" parTransId="{44D9A023-5F81-4677-8A1D-494A76B02F4A}" sibTransId="{9FF20664-3F6F-4415-8233-D443550F6854}"/>
    <dgm:cxn modelId="{65DC7EE8-791F-4453-AEE4-351692992E5F}" type="presOf" srcId="{B1BE2A8E-285E-4C69-9BFF-CE48B252AA50}" destId="{F4B68BA8-694B-4B7F-8215-68903FFCD2D7}"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3DFE3AE5-6DA5-4440-A66F-1437FD4DC5D4}" srcId="{B1BE2A8E-285E-4C69-9BFF-CE48B252AA50}" destId="{343B6168-99DB-4C0C-9BE7-E54D7B80C5AD}" srcOrd="5" destOrd="0" parTransId="{6F98FC42-2370-4FD0-A627-0708511F7F32}" sibTransId="{95FBDDB6-4174-4619-B543-81DEF6B7716A}"/>
    <dgm:cxn modelId="{F9A18736-52FE-4244-8BAC-02F620071C0A}" type="presOf" srcId="{A33CBCC2-F511-411E-90C4-BC394DADC845}" destId="{7F7BAF94-75FB-4F81-8919-57DE062077D5}"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AE26F329-897E-412E-A92A-D95A8804158B}" srcId="{9ED1A3B2-A381-4201-823D-E4B4F944886D}" destId="{A7091EAC-498C-4E8C-B46B-331B042A0C75}" srcOrd="0" destOrd="0" parTransId="{5263AC43-AEF9-405C-B9BD-C1E77733E429}" sibTransId="{686A1A37-AC61-4EC6-8398-59788F898E91}"/>
    <dgm:cxn modelId="{9CBCBA83-8BC0-4D9D-8F59-4CE72862435A}" type="presOf" srcId="{91651A17-950C-49EC-8C35-2517548AE9E6}" destId="{2D6C03BD-4023-431E-84F6-C080A9961C8A}"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464AEB83-A961-4BF3-980D-8DBCF9264695}" srcId="{343B6168-99DB-4C0C-9BE7-E54D7B80C5AD}" destId="{352A865C-AD96-4AB1-8A5C-397B7A7D9B07}" srcOrd="1" destOrd="0" parTransId="{7EC1ADA9-9F6E-4AFC-AE86-4831D523AA38}" sibTransId="{7473CF13-22F0-41AF-BD4E-305659448BE2}"/>
    <dgm:cxn modelId="{D9AC742A-917E-4818-8C2B-93B8B4D0D262}" type="presOf" srcId="{AE26BF5A-34A6-4192-8BEA-D9ECFB941642}" destId="{4F05B281-B6DB-45BB-A427-1BF92AADC139}" srcOrd="0" destOrd="0" presId="urn:microsoft.com/office/officeart/2005/8/layout/radial6"/>
    <dgm:cxn modelId="{4A16358E-6F75-4AC0-B6E5-E26F15B1A750}" srcId="{B1BE2A8E-285E-4C69-9BFF-CE48B252AA50}" destId="{3BA9396D-1753-43D3-A703-A75A7C19204B}" srcOrd="1" destOrd="0" parTransId="{FDC0F8DA-00AF-40CD-B616-B7AA7472101C}" sibTransId="{869210E2-CDFB-49E6-A3F9-D5A55D2018F0}"/>
    <dgm:cxn modelId="{FCCD6129-1EC0-448C-BF7A-51C6647345E8}" type="presOf" srcId="{ED01A515-5448-4A3E-A2EC-575448D0F5AA}" destId="{D19ADD6D-9F0A-4766-B637-BB2D5495A9BB}" srcOrd="0" destOrd="0" presId="urn:microsoft.com/office/officeart/2005/8/layout/radial6"/>
    <dgm:cxn modelId="{167B3EE5-199C-4359-8A03-BC98131C7A59}" srcId="{9ED1A3B2-A381-4201-823D-E4B4F944886D}" destId="{71DB6AA6-42EF-4243-8889-D19C1F76BB0F}" srcOrd="5" destOrd="0" parTransId="{FF97C58F-6C29-40C8-908F-E41DCE369CA5}" sibTransId="{A33CBCC2-F511-411E-90C4-BC394DADC845}"/>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F05C7BEC-5AC5-4D3A-84B6-B2AF71FB4801}" type="presParOf" srcId="{F4B68BA8-694B-4B7F-8215-68903FFCD2D7}" destId="{EE36B264-26C3-4179-BD39-B59975A0C181}" srcOrd="16" destOrd="0" presId="urn:microsoft.com/office/officeart/2005/8/layout/radial6"/>
    <dgm:cxn modelId="{D4FF07D5-BF3B-4068-A942-C1242F9C3E38}" type="presParOf" srcId="{F4B68BA8-694B-4B7F-8215-68903FFCD2D7}" destId="{44D0FC5B-08AB-4445-AFA5-6249AEC575A6}" srcOrd="17" destOrd="0" presId="urn:microsoft.com/office/officeart/2005/8/layout/radial6"/>
    <dgm:cxn modelId="{8CD4F6DE-13AC-4E7C-9CEC-31D1BE260D32}" type="presParOf" srcId="{F4B68BA8-694B-4B7F-8215-68903FFCD2D7}" destId="{7F7BAF94-75FB-4F81-8919-57DE062077D5}" srcOrd="18" destOrd="0" presId="urn:microsoft.com/office/officeart/2005/8/layout/radial6"/>
    <dgm:cxn modelId="{85324FF1-B5A8-42C3-9CD8-B8F3A7B41DAF}" type="presParOf" srcId="{F4B68BA8-694B-4B7F-8215-68903FFCD2D7}" destId="{D19ADD6D-9F0A-4766-B637-BB2D5495A9BB}" srcOrd="19" destOrd="0" presId="urn:microsoft.com/office/officeart/2005/8/layout/radial6"/>
    <dgm:cxn modelId="{363F0F02-6E41-404E-B2E5-4890434DECC7}" type="presParOf" srcId="{F4B68BA8-694B-4B7F-8215-68903FFCD2D7}" destId="{CB9DB137-9ACF-4A5D-915D-C6DEF62C671A}" srcOrd="20" destOrd="0" presId="urn:microsoft.com/office/officeart/2005/8/layout/radial6"/>
    <dgm:cxn modelId="{C75A112C-7212-4B80-9DA4-CA7F2DD70EB5}" type="presParOf" srcId="{F4B68BA8-694B-4B7F-8215-68903FFCD2D7}" destId="{84EFD8D8-F116-4363-8F07-0BDD118D8287}" srcOrd="21" destOrd="0" presId="urn:microsoft.com/office/officeart/2005/8/layout/radial6"/>
    <dgm:cxn modelId="{F93707E6-5B1F-4F40-A3A3-B884267CE7F5}" type="presParOf" srcId="{F4B68BA8-694B-4B7F-8215-68903FFCD2D7}" destId="{4F05B281-B6DB-45BB-A427-1BF92AADC139}" srcOrd="22" destOrd="0" presId="urn:microsoft.com/office/officeart/2005/8/layout/radial6"/>
    <dgm:cxn modelId="{3D4ADB0D-3A32-46EB-993B-C2B89385D5E3}" type="presParOf" srcId="{F4B68BA8-694B-4B7F-8215-68903FFCD2D7}" destId="{FEDFE719-4F44-4DDA-B702-82A372856A51}" srcOrd="23" destOrd="0" presId="urn:microsoft.com/office/officeart/2005/8/layout/radial6"/>
    <dgm:cxn modelId="{EBDDFBD5-050A-401C-B541-60C312E8BADC}" type="presParOf" srcId="{F4B68BA8-694B-4B7F-8215-68903FFCD2D7}" destId="{C0575E5C-DEAA-49FF-9C6A-0DF4C03D040D}" srcOrd="24" destOrd="0" presId="urn:microsoft.com/office/officeart/2005/8/layout/radial6"/>
    <dgm:cxn modelId="{FD35A212-0E1F-4819-BF1F-B29719BECB43}" type="presParOf" srcId="{F4B68BA8-694B-4B7F-8215-68903FFCD2D7}" destId="{2D6C03BD-4023-431E-84F6-C080A9961C8A}" srcOrd="25" destOrd="0" presId="urn:microsoft.com/office/officeart/2005/8/layout/radial6"/>
    <dgm:cxn modelId="{BC555FE2-565F-4CC2-844D-BACDB94E3D46}" type="presParOf" srcId="{F4B68BA8-694B-4B7F-8215-68903FFCD2D7}" destId="{2578787D-F4B0-463A-AA6F-94706894BC8C}" srcOrd="26" destOrd="0" presId="urn:microsoft.com/office/officeart/2005/8/layout/radial6"/>
    <dgm:cxn modelId="{6F30A1FC-C56F-4DA2-B79C-F00209C57B2B}" type="presParOf" srcId="{F4B68BA8-694B-4B7F-8215-68903FFCD2D7}" destId="{7C884431-F906-455C-AAF5-4FBEC1E13C27}" srcOrd="27"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A603F-EC40-41E4-BA70-D5C5F8781BC3}">
      <dsp:nvSpPr>
        <dsp:cNvPr id="0" name=""/>
        <dsp:cNvSpPr/>
      </dsp:nvSpPr>
      <dsp:spPr>
        <a:xfrm>
          <a:off x="2105041" y="2259715"/>
          <a:ext cx="2323257" cy="2205407"/>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sr-Cyrl-RS" sz="2700" kern="1200" dirty="0"/>
            <a:t>Ко учествује у изради буџета</a:t>
          </a:r>
          <a:r>
            <a:rPr lang="en-US" sz="2700" kern="1200" dirty="0"/>
            <a:t>?</a:t>
          </a:r>
        </a:p>
      </dsp:txBody>
      <dsp:txXfrm>
        <a:off x="2105041" y="2259715"/>
        <a:ext cx="2323257" cy="2205407"/>
      </dsp:txXfrm>
    </dsp:sp>
    <dsp:sp modelId="{FDD76D25-2A08-46FF-8C07-2877A0C9FB2D}">
      <dsp:nvSpPr>
        <dsp:cNvPr id="0" name=""/>
        <dsp:cNvSpPr/>
      </dsp:nvSpPr>
      <dsp:spPr>
        <a:xfrm rot="13017627">
          <a:off x="990806" y="1938675"/>
          <a:ext cx="1443445"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500064" y="1214453"/>
          <a:ext cx="1271543" cy="108914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Индиректни буџетски корисници</a:t>
          </a:r>
          <a:endParaRPr lang="sr-Cyrl-RS" sz="1400" kern="1200" dirty="0"/>
        </a:p>
        <a:p>
          <a:pPr lvl="0" algn="ctr" defTabSz="622300">
            <a:lnSpc>
              <a:spcPct val="90000"/>
            </a:lnSpc>
            <a:spcBef>
              <a:spcPct val="0"/>
            </a:spcBef>
            <a:spcAft>
              <a:spcPct val="35000"/>
            </a:spcAft>
          </a:pPr>
          <a:endParaRPr lang="en-US" sz="800" kern="1200" dirty="0"/>
        </a:p>
      </dsp:txBody>
      <dsp:txXfrm>
        <a:off x="500064" y="1214453"/>
        <a:ext cx="1271543" cy="1089142"/>
      </dsp:txXfrm>
    </dsp:sp>
    <dsp:sp modelId="{EA842F94-5DAB-40BA-A137-4DDCD4A7DE5B}">
      <dsp:nvSpPr>
        <dsp:cNvPr id="0" name=""/>
        <dsp:cNvSpPr/>
      </dsp:nvSpPr>
      <dsp:spPr>
        <a:xfrm rot="16307607">
          <a:off x="2863042" y="1431808"/>
          <a:ext cx="1157050"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714648" y="428638"/>
          <a:ext cx="1249707" cy="1215543"/>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a:t>
          </a:r>
          <a:r>
            <a:rPr lang="sr-Cyrl-RS" sz="1400" kern="1200" dirty="0" smtClean="0"/>
            <a:t>власт и стручне службе</a:t>
          </a:r>
          <a:endParaRPr lang="en-US" sz="1400" kern="1200" dirty="0"/>
        </a:p>
      </dsp:txBody>
      <dsp:txXfrm>
        <a:off x="2714648" y="428638"/>
        <a:ext cx="1249707" cy="1215543"/>
      </dsp:txXfrm>
    </dsp:sp>
    <dsp:sp modelId="{FBD8A9BB-6C42-4425-B777-7048E4BC7509}">
      <dsp:nvSpPr>
        <dsp:cNvPr id="0" name=""/>
        <dsp:cNvSpPr/>
      </dsp:nvSpPr>
      <dsp:spPr>
        <a:xfrm rot="18988278">
          <a:off x="3922586" y="1770215"/>
          <a:ext cx="1712582"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4714921" y="714382"/>
          <a:ext cx="1212275" cy="1393075"/>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Остали буџетски корисници </a:t>
          </a:r>
          <a:endParaRPr lang="en-US" sz="1400" kern="1200" dirty="0"/>
        </a:p>
      </dsp:txBody>
      <dsp:txXfrm>
        <a:off x="4714921" y="714382"/>
        <a:ext cx="1212275" cy="1393075"/>
      </dsp:txXfrm>
    </dsp:sp>
    <dsp:sp modelId="{284CB80C-4A81-4C68-A0A3-0C7778EF5784}">
      <dsp:nvSpPr>
        <dsp:cNvPr id="0" name=""/>
        <dsp:cNvSpPr/>
      </dsp:nvSpPr>
      <dsp:spPr>
        <a:xfrm rot="235323">
          <a:off x="4477458" y="3222573"/>
          <a:ext cx="917097"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4681693" y="2944497"/>
          <a:ext cx="1423577" cy="1127469"/>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Грађани и невладине организације </a:t>
          </a:r>
          <a:endParaRPr lang="en-US" sz="1400" kern="1200" dirty="0"/>
        </a:p>
      </dsp:txBody>
      <dsp:txXfrm>
        <a:off x="4681693" y="2944497"/>
        <a:ext cx="1423577" cy="11274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201674-1235-4FA7-9CBC-B675F6713E38}">
      <dsp:nvSpPr>
        <dsp:cNvPr id="0" name=""/>
        <dsp:cNvSpPr/>
      </dsp:nvSpPr>
      <dsp:spPr>
        <a:xfrm>
          <a:off x="1879998" y="2263315"/>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5"/>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5"/>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5"/>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rot="16200000">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a:t>
          </a:r>
          <a:r>
            <a:rPr lang="en-US" sz="1400" kern="1200" dirty="0" smtClean="0"/>
            <a:t>2</a:t>
          </a:r>
          <a:r>
            <a:rPr lang="sr-Cyrl-RS" sz="1400" kern="1200" dirty="0" smtClean="0"/>
            <a:t>5.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smtClean="0"/>
            <a:t>План </a:t>
          </a:r>
          <a:r>
            <a:rPr lang="sr-Cyrl-RS" sz="1400" kern="1200" dirty="0"/>
            <a:t>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sr-Cyrl-RS" sz="1200" kern="1200" dirty="0"/>
            <a:t>Средства из буџета </a:t>
          </a:r>
          <a:r>
            <a:rPr lang="sr-Cyrl-RS" sz="1200" kern="1200" dirty="0" smtClean="0"/>
            <a:t>града</a:t>
          </a:r>
        </a:p>
        <a:p>
          <a:pPr lvl="0" algn="ctr" defTabSz="533400">
            <a:lnSpc>
              <a:spcPct val="90000"/>
            </a:lnSpc>
            <a:spcBef>
              <a:spcPct val="0"/>
            </a:spcBef>
            <a:spcAft>
              <a:spcPct val="35000"/>
            </a:spcAft>
          </a:pPr>
          <a:r>
            <a:rPr lang="sr-Latn-RS" sz="1200" kern="1200" dirty="0" smtClean="0">
              <a:solidFill>
                <a:srgbClr val="FF0000"/>
              </a:solidFill>
            </a:rPr>
            <a:t>2.796.103.945</a:t>
          </a:r>
          <a:endParaRPr lang="en-US" sz="1200" kern="1200" dirty="0">
            <a:solidFill>
              <a:srgbClr val="FF0000"/>
            </a:solidFill>
          </a:endParaRPr>
        </a:p>
      </dsp:txBody>
      <dsp:txXfrm>
        <a:off x="1839" y="117311"/>
        <a:ext cx="1518127" cy="151812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643239" y="436118"/>
        <a:ext cx="880514" cy="880514"/>
      </dsp:txXfrm>
    </dsp:sp>
    <dsp:sp modelId="{2F60A798-586E-4E47-B649-25F047F36835}">
      <dsp:nvSpPr>
        <dsp:cNvPr id="0" name=""/>
        <dsp:cNvSpPr/>
      </dsp:nvSpPr>
      <dsp:spPr>
        <a:xfrm>
          <a:off x="2592288" y="128864"/>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sr-Cyrl-RS" sz="1200" kern="1200" dirty="0" smtClean="0"/>
            <a:t>Средства из сопствених извора и средства из осталих извора </a:t>
          </a:r>
          <a:r>
            <a:rPr lang="sr-Cyrl-RS" sz="1200" kern="1200" dirty="0" smtClean="0">
              <a:solidFill>
                <a:srgbClr val="FF0000"/>
              </a:solidFill>
            </a:rPr>
            <a:t>163.896.055</a:t>
          </a:r>
          <a:endParaRPr lang="en-US" sz="1200" kern="1200" dirty="0">
            <a:solidFill>
              <a:srgbClr val="FF0000"/>
            </a:solidFill>
          </a:endParaRPr>
        </a:p>
      </dsp:txBody>
      <dsp:txXfrm>
        <a:off x="2592288" y="128864"/>
        <a:ext cx="1518127" cy="151812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288424" y="436118"/>
        <a:ext cx="880514" cy="880514"/>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2.960</a:t>
          </a:r>
          <a:r>
            <a:rPr lang="sr-Latn-RS" sz="1300" kern="1200" dirty="0" smtClean="0">
              <a:solidFill>
                <a:schemeClr val="bg1"/>
              </a:solidFill>
            </a:rPr>
            <a:t>.000.000</a:t>
          </a:r>
          <a:endParaRPr lang="en-US" sz="1300" kern="1200" dirty="0">
            <a:solidFill>
              <a:srgbClr val="FF0000"/>
            </a:solidFill>
          </a:endParaRPr>
        </a:p>
      </dsp:txBody>
      <dsp:txXfrm>
        <a:off x="5292210" y="234070"/>
        <a:ext cx="1978757" cy="128460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smtClean="0"/>
            <a:t>Укупан буџет за 2025. годину 2.960.</a:t>
          </a:r>
          <a:r>
            <a:rPr lang="sr-Latn-RS" sz="2500" kern="1200" dirty="0" smtClean="0"/>
            <a:t>000</a:t>
          </a:r>
          <a:r>
            <a:rPr lang="sr-Cyrl-RS" sz="2500" kern="1200" dirty="0" smtClean="0"/>
            <a:t>.</a:t>
          </a:r>
          <a:r>
            <a:rPr lang="sr-Latn-RS" sz="2500" kern="1200" dirty="0" smtClean="0"/>
            <a:t>000</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1949527" y="1191898"/>
        <a:ext cx="2762919" cy="276291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smtClean="0">
              <a:solidFill>
                <a:srgbClr val="FF0000"/>
              </a:solidFill>
            </a:rPr>
            <a:t>Донације  и Трансфери   182.295.500,00 динара</a:t>
          </a:r>
          <a:endParaRPr lang="en-US" sz="1000" kern="1200" dirty="0">
            <a:solidFill>
              <a:srgbClr val="FF0000"/>
            </a:solidFill>
          </a:endParaRPr>
        </a:p>
      </dsp:txBody>
      <dsp:txXfrm>
        <a:off x="2640257" y="85242"/>
        <a:ext cx="1381459" cy="138145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smtClean="0"/>
            <a:t>Текући приходи 2.664.971.241,00 динара</a:t>
          </a:r>
          <a:endParaRPr lang="en-US" sz="1000" kern="1200" dirty="0"/>
        </a:p>
      </dsp:txBody>
      <dsp:txXfrm>
        <a:off x="4346317" y="1304207"/>
        <a:ext cx="1381459" cy="138145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rgbClr val="FF0000"/>
              </a:solidFill>
            </a:rPr>
            <a:t>Примања од продаје нефинансијске имовине  </a:t>
          </a:r>
          <a:r>
            <a:rPr lang="sr-Cyrl-RS" sz="1000" kern="1200" dirty="0" smtClean="0">
              <a:solidFill>
                <a:srgbClr val="FF0000"/>
              </a:solidFill>
            </a:rPr>
            <a:t>12.100.000,00 динара</a:t>
          </a:r>
          <a:endParaRPr lang="en-US" sz="1000" kern="1200" dirty="0">
            <a:solidFill>
              <a:srgbClr val="FF0000"/>
            </a:solidFill>
          </a:endParaRPr>
        </a:p>
      </dsp:txBody>
      <dsp:txXfrm>
        <a:off x="3696733" y="3336743"/>
        <a:ext cx="1381459" cy="138145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rgbClr val="FF0000"/>
              </a:solidFill>
            </a:rPr>
            <a:t>Примања од </a:t>
          </a:r>
          <a:r>
            <a:rPr lang="sr-Cyrl-RS" sz="1000" kern="1200" dirty="0" smtClean="0">
              <a:solidFill>
                <a:srgbClr val="FF0000"/>
              </a:solidFill>
            </a:rPr>
            <a:t>задуживања 8.035.800,00 динара</a:t>
          </a:r>
          <a:endParaRPr lang="en-US" sz="1000" kern="1200" dirty="0">
            <a:solidFill>
              <a:srgbClr val="FF0000"/>
            </a:solidFill>
          </a:endParaRPr>
        </a:p>
      </dsp:txBody>
      <dsp:txXfrm>
        <a:off x="1583780" y="3336743"/>
        <a:ext cx="1381459" cy="138145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smtClean="0">
              <a:solidFill>
                <a:srgbClr val="FF0000"/>
              </a:solidFill>
            </a:rPr>
            <a:t>Пренета </a:t>
          </a:r>
          <a:r>
            <a:rPr lang="sr-Cyrl-RS" sz="1000" kern="1200" dirty="0">
              <a:solidFill>
                <a:srgbClr val="FF0000"/>
              </a:solidFill>
            </a:rPr>
            <a:t>средства из ранијих година</a:t>
          </a:r>
          <a:r>
            <a:rPr lang="sr-Latn-RS" sz="1000" kern="1200" dirty="0">
              <a:solidFill>
                <a:srgbClr val="FF0000"/>
              </a:solidFill>
            </a:rPr>
            <a:t> </a:t>
          </a:r>
          <a:r>
            <a:rPr lang="sr-Cyrl-RS" sz="1000" kern="1200" dirty="0" smtClean="0">
              <a:solidFill>
                <a:srgbClr val="FF0000"/>
              </a:solidFill>
            </a:rPr>
            <a:t>92.597.459,00 динара</a:t>
          </a:r>
          <a:endParaRPr lang="en-US" sz="1000" kern="1200" dirty="0">
            <a:solidFill>
              <a:srgbClr val="FF0000"/>
            </a:solidFill>
          </a:endParaRPr>
        </a:p>
      </dsp:txBody>
      <dsp:txXfrm>
        <a:off x="930841" y="1327205"/>
        <a:ext cx="1381459" cy="138145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884431-F906-455C-AAF5-4FBEC1E13C27}">
      <dsp:nvSpPr>
        <dsp:cNvPr id="0" name=""/>
        <dsp:cNvSpPr/>
      </dsp:nvSpPr>
      <dsp:spPr>
        <a:xfrm>
          <a:off x="1998815" y="434580"/>
          <a:ext cx="4440886" cy="4440886"/>
        </a:xfrm>
        <a:prstGeom prst="blockArc">
          <a:avLst>
            <a:gd name="adj1" fmla="val 13256967"/>
            <a:gd name="adj2" fmla="val 15427755"/>
            <a:gd name="adj3" fmla="val 3057"/>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1689520" y="727668"/>
          <a:ext cx="4440886" cy="4440886"/>
        </a:xfrm>
        <a:prstGeom prst="blockArc">
          <a:avLst>
            <a:gd name="adj1" fmla="val 11784810"/>
            <a:gd name="adj2" fmla="val 13927977"/>
            <a:gd name="adj3" fmla="val 3057"/>
          </a:avLst>
        </a:prstGeom>
        <a:solidFill>
          <a:schemeClr val="accent3">
            <a:hueOff val="9843981"/>
            <a:satOff val="-14770"/>
            <a:lumOff val="-24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1745407" y="489516"/>
          <a:ext cx="4440886" cy="4440886"/>
        </a:xfrm>
        <a:prstGeom prst="blockArc">
          <a:avLst>
            <a:gd name="adj1" fmla="val 9000000"/>
            <a:gd name="adj2" fmla="val 11400000"/>
            <a:gd name="adj3" fmla="val 3057"/>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7BAF94-75FB-4F81-8919-57DE062077D5}">
      <dsp:nvSpPr>
        <dsp:cNvPr id="0" name=""/>
        <dsp:cNvSpPr/>
      </dsp:nvSpPr>
      <dsp:spPr>
        <a:xfrm>
          <a:off x="1730210" y="463606"/>
          <a:ext cx="4440886" cy="4440886"/>
        </a:xfrm>
        <a:prstGeom prst="blockArc">
          <a:avLst>
            <a:gd name="adj1" fmla="val 6561694"/>
            <a:gd name="adj2" fmla="val 8952772"/>
            <a:gd name="adj3" fmla="val 3057"/>
          </a:avLst>
        </a:prstGeom>
        <a:solidFill>
          <a:schemeClr val="accent3">
            <a:hueOff val="7031415"/>
            <a:satOff val="-10550"/>
            <a:lumOff val="-17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1737502" y="466183"/>
          <a:ext cx="4440886" cy="4440886"/>
        </a:xfrm>
        <a:prstGeom prst="blockArc">
          <a:avLst>
            <a:gd name="adj1" fmla="val 4154832"/>
            <a:gd name="adj2" fmla="val 6573854"/>
            <a:gd name="adj3" fmla="val 3057"/>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1765222" y="455893"/>
          <a:ext cx="4440886" cy="4440886"/>
        </a:xfrm>
        <a:prstGeom prst="blockArc">
          <a:avLst>
            <a:gd name="adj1" fmla="val 1861361"/>
            <a:gd name="adj2" fmla="val 4201320"/>
            <a:gd name="adj3" fmla="val 3057"/>
          </a:avLst>
        </a:prstGeom>
        <a:solidFill>
          <a:schemeClr val="accent3">
            <a:hueOff val="4218849"/>
            <a:satOff val="-6330"/>
            <a:lumOff val="-102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1735867" y="506210"/>
          <a:ext cx="4440886" cy="4440886"/>
        </a:xfrm>
        <a:prstGeom prst="blockArc">
          <a:avLst>
            <a:gd name="adj1" fmla="val 21321791"/>
            <a:gd name="adj2" fmla="val 1769768"/>
            <a:gd name="adj3" fmla="val 3057"/>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1728929" y="360340"/>
          <a:ext cx="4440886" cy="4440886"/>
        </a:xfrm>
        <a:prstGeom prst="blockArc">
          <a:avLst>
            <a:gd name="adj1" fmla="val 17952207"/>
            <a:gd name="adj2" fmla="val 21551438"/>
            <a:gd name="adj3" fmla="val 3057"/>
          </a:avLst>
        </a:prstGeom>
        <a:solidFill>
          <a:schemeClr val="accent3">
            <a:hueOff val="1406283"/>
            <a:satOff val="-211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1913385" y="452314"/>
          <a:ext cx="4440886" cy="4440886"/>
        </a:xfrm>
        <a:prstGeom prst="blockArc">
          <a:avLst>
            <a:gd name="adj1" fmla="val 15564946"/>
            <a:gd name="adj2" fmla="val 17628020"/>
            <a:gd name="adj3" fmla="val 305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078757" y="1800890"/>
          <a:ext cx="1774188" cy="181813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r-Cyrl-RS" sz="1600" kern="1200" dirty="0">
              <a:solidFill>
                <a:schemeClr val="bg1"/>
              </a:solidFill>
            </a:rPr>
            <a:t>Укупни расходи и издаци </a:t>
          </a:r>
          <a:r>
            <a:rPr lang="sr-Cyrl-RS" sz="1600" kern="1200" dirty="0" smtClean="0">
              <a:solidFill>
                <a:schemeClr val="bg1"/>
              </a:solidFill>
            </a:rPr>
            <a:t>2</a:t>
          </a:r>
          <a:r>
            <a:rPr lang="sr-Latn-RS" sz="1600" kern="1200" dirty="0" smtClean="0">
              <a:solidFill>
                <a:schemeClr val="bg1"/>
              </a:solidFill>
            </a:rPr>
            <a:t>.</a:t>
          </a:r>
          <a:r>
            <a:rPr lang="sr-Cyrl-RS" sz="1600" kern="1200" dirty="0" smtClean="0">
              <a:solidFill>
                <a:schemeClr val="bg1"/>
              </a:solidFill>
            </a:rPr>
            <a:t>960.</a:t>
          </a:r>
          <a:r>
            <a:rPr lang="sr-Latn-RS" sz="1600" kern="1200" dirty="0" smtClean="0">
              <a:solidFill>
                <a:schemeClr val="bg1"/>
              </a:solidFill>
            </a:rPr>
            <a:t>000</a:t>
          </a:r>
          <a:r>
            <a:rPr lang="sr-Cyrl-RS" sz="1600" kern="1200" dirty="0" smtClean="0">
              <a:solidFill>
                <a:schemeClr val="bg1"/>
              </a:solidFill>
            </a:rPr>
            <a:t>.</a:t>
          </a:r>
          <a:r>
            <a:rPr lang="sr-Latn-RS" sz="1600" kern="1200" dirty="0" smtClean="0">
              <a:solidFill>
                <a:schemeClr val="bg1"/>
              </a:solidFill>
            </a:rPr>
            <a:t>000 </a:t>
          </a:r>
          <a:r>
            <a:rPr lang="sr-Cyrl-RS" sz="1600" kern="1200" dirty="0" smtClean="0">
              <a:solidFill>
                <a:schemeClr val="bg1"/>
              </a:solidFill>
            </a:rPr>
            <a:t>динара</a:t>
          </a:r>
          <a:endParaRPr lang="en-US" sz="1600" kern="1200" dirty="0">
            <a:solidFill>
              <a:schemeClr val="bg1"/>
            </a:solidFill>
          </a:endParaRPr>
        </a:p>
      </dsp:txBody>
      <dsp:txXfrm>
        <a:off x="3078757" y="1800890"/>
        <a:ext cx="1774188" cy="1818137"/>
      </dsp:txXfrm>
    </dsp:sp>
    <dsp:sp modelId="{73F305AC-CFDC-45B1-8AB8-6FABD1C99179}">
      <dsp:nvSpPr>
        <dsp:cNvPr id="0" name=""/>
        <dsp:cNvSpPr/>
      </dsp:nvSpPr>
      <dsp:spPr>
        <a:xfrm>
          <a:off x="3066893" y="-140849"/>
          <a:ext cx="1330633" cy="132861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ru-RU" sz="900" kern="1200" dirty="0">
              <a:solidFill>
                <a:schemeClr val="bg1"/>
              </a:solidFill>
            </a:rPr>
            <a:t>Коришћење роба и услуга </a:t>
          </a:r>
          <a:r>
            <a:rPr lang="sr-Cyrl-RS" sz="900" kern="1200" dirty="0" smtClean="0">
              <a:solidFill>
                <a:schemeClr val="bg1"/>
              </a:solidFill>
            </a:rPr>
            <a:t>1.084.855.441 </a:t>
          </a:r>
          <a:r>
            <a:rPr lang="ru-RU" sz="900" kern="1200" dirty="0" smtClean="0">
              <a:solidFill>
                <a:schemeClr val="bg1"/>
              </a:solidFill>
            </a:rPr>
            <a:t>динара</a:t>
          </a:r>
          <a:endParaRPr lang="en-US" sz="900" kern="1200" dirty="0">
            <a:solidFill>
              <a:schemeClr val="bg1"/>
            </a:solidFill>
          </a:endParaRPr>
        </a:p>
      </dsp:txBody>
      <dsp:txXfrm>
        <a:off x="3066893" y="-140849"/>
        <a:ext cx="1330633" cy="1328616"/>
      </dsp:txXfrm>
    </dsp:sp>
    <dsp:sp modelId="{A14630AA-C1BD-4A7E-B665-0A7C9B6C19C9}">
      <dsp:nvSpPr>
        <dsp:cNvPr id="0" name=""/>
        <dsp:cNvSpPr/>
      </dsp:nvSpPr>
      <dsp:spPr>
        <a:xfrm>
          <a:off x="4394142" y="59515"/>
          <a:ext cx="1244100" cy="1225375"/>
        </a:xfrm>
        <a:prstGeom prst="ellipse">
          <a:avLst/>
        </a:prstGeom>
        <a:solidFill>
          <a:schemeClr val="accent3">
            <a:hueOff val="1406283"/>
            <a:satOff val="-211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Дотације и трансфери </a:t>
          </a:r>
          <a:r>
            <a:rPr lang="sr-Cyrl-RS" sz="900" kern="1200" dirty="0" smtClean="0">
              <a:solidFill>
                <a:schemeClr val="bg1"/>
              </a:solidFill>
            </a:rPr>
            <a:t>371.070.150 динара</a:t>
          </a:r>
          <a:endParaRPr lang="en-US" sz="900" kern="1200" dirty="0">
            <a:solidFill>
              <a:schemeClr val="bg1"/>
            </a:solidFill>
          </a:endParaRPr>
        </a:p>
      </dsp:txBody>
      <dsp:txXfrm>
        <a:off x="4394142" y="59515"/>
        <a:ext cx="1244100" cy="1225375"/>
      </dsp:txXfrm>
    </dsp:sp>
    <dsp:sp modelId="{E43F7264-94BE-4E7E-8A98-A0D70BB3AF06}">
      <dsp:nvSpPr>
        <dsp:cNvPr id="0" name=""/>
        <dsp:cNvSpPr/>
      </dsp:nvSpPr>
      <dsp:spPr>
        <a:xfrm>
          <a:off x="5565225" y="2011331"/>
          <a:ext cx="1140859" cy="1077133"/>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Расходи за запослене </a:t>
          </a:r>
          <a:r>
            <a:rPr lang="sr-Cyrl-RS" sz="900" kern="1200" dirty="0" smtClean="0">
              <a:solidFill>
                <a:schemeClr val="bg1"/>
              </a:solidFill>
            </a:rPr>
            <a:t>719.132.750 динара</a:t>
          </a:r>
          <a:endParaRPr lang="en-US" sz="900" kern="1200" dirty="0">
            <a:solidFill>
              <a:schemeClr val="bg1"/>
            </a:solidFill>
          </a:endParaRPr>
        </a:p>
      </dsp:txBody>
      <dsp:txXfrm>
        <a:off x="5565225" y="2011331"/>
        <a:ext cx="1140859" cy="1077133"/>
      </dsp:txXfrm>
    </dsp:sp>
    <dsp:sp modelId="{115526CD-270E-4C52-A164-15F2B6F9FE39}">
      <dsp:nvSpPr>
        <dsp:cNvPr id="0" name=""/>
        <dsp:cNvSpPr/>
      </dsp:nvSpPr>
      <dsp:spPr>
        <a:xfrm>
          <a:off x="5290915" y="3254875"/>
          <a:ext cx="1137003" cy="1096668"/>
        </a:xfrm>
        <a:prstGeom prst="ellipse">
          <a:avLst/>
        </a:prstGeom>
        <a:solidFill>
          <a:schemeClr val="accent3">
            <a:hueOff val="4218849"/>
            <a:satOff val="-6330"/>
            <a:lumOff val="-1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Социјална </a:t>
          </a:r>
          <a:r>
            <a:rPr lang="sr-Cyrl-RS" sz="900" kern="1200" dirty="0" smtClean="0">
              <a:solidFill>
                <a:schemeClr val="bg1"/>
              </a:solidFill>
            </a:rPr>
            <a:t> заштита 160.850.000 динара</a:t>
          </a:r>
          <a:endParaRPr lang="en-US" sz="900" kern="1200" dirty="0">
            <a:solidFill>
              <a:schemeClr val="bg1"/>
            </a:solidFill>
          </a:endParaRPr>
        </a:p>
      </dsp:txBody>
      <dsp:txXfrm>
        <a:off x="5290915" y="3254875"/>
        <a:ext cx="1137003" cy="1096668"/>
      </dsp:txXfrm>
    </dsp:sp>
    <dsp:sp modelId="{5101AD7C-EA94-402A-A388-0FD916639D60}">
      <dsp:nvSpPr>
        <dsp:cNvPr id="0" name=""/>
        <dsp:cNvSpPr/>
      </dsp:nvSpPr>
      <dsp:spPr>
        <a:xfrm>
          <a:off x="4179334" y="4170436"/>
          <a:ext cx="1106738" cy="1121654"/>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solidFill>
                <a:schemeClr val="bg1"/>
              </a:solidFill>
            </a:rPr>
            <a:t>Отплата камата и пратећи трошкови задуживања 15.800.00</a:t>
          </a:r>
          <a:r>
            <a:rPr lang="sr-Latn-RS" sz="900" kern="1200" dirty="0" smtClean="0">
              <a:solidFill>
                <a:schemeClr val="bg1"/>
              </a:solidFill>
            </a:rPr>
            <a:t>0</a:t>
          </a:r>
          <a:r>
            <a:rPr lang="sr-Cyrl-RS" sz="900" kern="1200" dirty="0" smtClean="0">
              <a:solidFill>
                <a:schemeClr val="bg1"/>
              </a:solidFill>
            </a:rPr>
            <a:t> динара</a:t>
          </a:r>
          <a:endParaRPr lang="en-US" sz="900" kern="1200" dirty="0">
            <a:solidFill>
              <a:schemeClr val="bg1"/>
            </a:solidFill>
          </a:endParaRPr>
        </a:p>
      </dsp:txBody>
      <dsp:txXfrm>
        <a:off x="4179334" y="4170436"/>
        <a:ext cx="1106738" cy="1121654"/>
      </dsp:txXfrm>
    </dsp:sp>
    <dsp:sp modelId="{EE36B264-26C3-4179-BD39-B59975A0C181}">
      <dsp:nvSpPr>
        <dsp:cNvPr id="0" name=""/>
        <dsp:cNvSpPr/>
      </dsp:nvSpPr>
      <dsp:spPr>
        <a:xfrm>
          <a:off x="2754348" y="4275475"/>
          <a:ext cx="942835" cy="942835"/>
        </a:xfrm>
        <a:prstGeom prst="ellipse">
          <a:avLst/>
        </a:prstGeom>
        <a:solidFill>
          <a:schemeClr val="accent3">
            <a:hueOff val="7031415"/>
            <a:satOff val="-10550"/>
            <a:lumOff val="-1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solidFill>
                <a:schemeClr val="bg1"/>
              </a:solidFill>
            </a:rPr>
            <a:t>Отплата главнице 57.000.000 динара</a:t>
          </a:r>
          <a:endParaRPr lang="en-US" sz="900" kern="1200" dirty="0">
            <a:solidFill>
              <a:schemeClr val="bg1"/>
            </a:solidFill>
          </a:endParaRPr>
        </a:p>
      </dsp:txBody>
      <dsp:txXfrm>
        <a:off x="2754348" y="4275475"/>
        <a:ext cx="942835" cy="942835"/>
      </dsp:txXfrm>
    </dsp:sp>
    <dsp:sp modelId="{D19ADD6D-9F0A-4766-B637-BB2D5495A9BB}">
      <dsp:nvSpPr>
        <dsp:cNvPr id="0" name=""/>
        <dsp:cNvSpPr/>
      </dsp:nvSpPr>
      <dsp:spPr>
        <a:xfrm>
          <a:off x="1535967" y="3254875"/>
          <a:ext cx="1072636" cy="1096668"/>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Остали </a:t>
          </a:r>
          <a:r>
            <a:rPr lang="sr-Cyrl-RS" sz="900" kern="1200" dirty="0" smtClean="0">
              <a:solidFill>
                <a:schemeClr val="bg1"/>
              </a:solidFill>
            </a:rPr>
            <a:t>расходи 196.311.400 динара</a:t>
          </a:r>
          <a:endParaRPr lang="en-US" sz="900" kern="1200" dirty="0">
            <a:solidFill>
              <a:schemeClr val="bg1"/>
            </a:solidFill>
          </a:endParaRPr>
        </a:p>
      </dsp:txBody>
      <dsp:txXfrm>
        <a:off x="1535967" y="3254875"/>
        <a:ext cx="1072636" cy="1096668"/>
      </dsp:txXfrm>
    </dsp:sp>
    <dsp:sp modelId="{4F05B281-B6DB-45BB-A427-1BF92AADC139}">
      <dsp:nvSpPr>
        <dsp:cNvPr id="0" name=""/>
        <dsp:cNvSpPr/>
      </dsp:nvSpPr>
      <dsp:spPr>
        <a:xfrm>
          <a:off x="1282887" y="1738676"/>
          <a:ext cx="1059360" cy="1183202"/>
        </a:xfrm>
        <a:prstGeom prst="ellipse">
          <a:avLst/>
        </a:prstGeom>
        <a:solidFill>
          <a:schemeClr val="accent3">
            <a:hueOff val="9843981"/>
            <a:satOff val="-14770"/>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solidFill>
                <a:schemeClr val="bg1"/>
              </a:solidFill>
            </a:rPr>
            <a:t>Средства резерве 30.000.000</a:t>
          </a:r>
          <a:endParaRPr lang="en-US" sz="900" kern="1200" dirty="0">
            <a:solidFill>
              <a:schemeClr val="bg1"/>
            </a:solidFill>
          </a:endParaRPr>
        </a:p>
      </dsp:txBody>
      <dsp:txXfrm>
        <a:off x="1282887" y="1738676"/>
        <a:ext cx="1059360" cy="1183202"/>
      </dsp:txXfrm>
    </dsp:sp>
    <dsp:sp modelId="{2D6C03BD-4023-431E-84F6-C080A9961C8A}">
      <dsp:nvSpPr>
        <dsp:cNvPr id="0" name=""/>
        <dsp:cNvSpPr/>
      </dsp:nvSpPr>
      <dsp:spPr>
        <a:xfrm>
          <a:off x="1933160" y="602742"/>
          <a:ext cx="1269321" cy="1238528"/>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Капитални издаци </a:t>
          </a:r>
          <a:r>
            <a:rPr lang="sr-Cyrl-RS" sz="900" kern="1200" dirty="0" smtClean="0">
              <a:solidFill>
                <a:schemeClr val="bg1"/>
              </a:solidFill>
            </a:rPr>
            <a:t>267.580.259</a:t>
          </a:r>
          <a:r>
            <a:rPr lang="sr-Latn-RS" sz="900" kern="1200" dirty="0" smtClean="0">
              <a:solidFill>
                <a:schemeClr val="bg1"/>
              </a:solidFill>
            </a:rPr>
            <a:t> </a:t>
          </a:r>
          <a:r>
            <a:rPr lang="sr-Cyrl-RS" sz="900" kern="1200" dirty="0" smtClean="0">
              <a:solidFill>
                <a:schemeClr val="bg1"/>
              </a:solidFill>
            </a:rPr>
            <a:t>динара</a:t>
          </a:r>
          <a:endParaRPr lang="en-US" sz="900" kern="1200" dirty="0">
            <a:solidFill>
              <a:schemeClr val="bg1"/>
            </a:solidFill>
          </a:endParaRPr>
        </a:p>
      </dsp:txBody>
      <dsp:txXfrm>
        <a:off x="1933160" y="602742"/>
        <a:ext cx="1269321" cy="123852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0.79213</cdr:x>
      <cdr:y>0.2022</cdr:y>
    </cdr:from>
    <cdr:to>
      <cdr:x>0.89969</cdr:x>
      <cdr:y>0.27386</cdr:y>
    </cdr:to>
    <cdr:sp macro="" textlink="">
      <cdr:nvSpPr>
        <cdr:cNvPr id="2" name="Rectangle 1"/>
        <cdr:cNvSpPr/>
      </cdr:nvSpPr>
      <cdr:spPr>
        <a:xfrm xmlns:a="http://schemas.openxmlformats.org/drawingml/2006/main">
          <a:off x="6733982" y="1015951"/>
          <a:ext cx="914400" cy="360040"/>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pc="-3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sz="quarter" idx="1"/>
          </p:nvPr>
        </p:nvSpPr>
        <p:spPr>
          <a:xfrm>
            <a:off x="3851342" y="0"/>
            <a:ext cx="2946348" cy="496491"/>
          </a:xfrm>
          <a:prstGeom prst="rect">
            <a:avLst/>
          </a:prstGeom>
        </p:spPr>
        <p:txBody>
          <a:bodyPr vert="horz" lIns="92135" tIns="46067" rIns="92135" bIns="46067" rtlCol="0"/>
          <a:lstStyle>
            <a:lvl1pPr algn="r">
              <a:defRPr sz="1200"/>
            </a:lvl1pPr>
          </a:lstStyle>
          <a:p>
            <a:fld id="{FF200638-5DF4-4430-A5FC-8138B5BDD0B3}" type="datetimeFigureOut">
              <a:rPr lang="en-US" smtClean="0"/>
              <a:pPr/>
              <a:t>1/27/2025</a:t>
            </a:fld>
            <a:endParaRPr lang="en-US"/>
          </a:p>
        </p:txBody>
      </p:sp>
      <p:sp>
        <p:nvSpPr>
          <p:cNvPr id="4" name="Footer Placeholder 3"/>
          <p:cNvSpPr>
            <a:spLocks noGrp="1"/>
          </p:cNvSpPr>
          <p:nvPr>
            <p:ph type="ftr" sz="quarter" idx="2"/>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8" cy="496491"/>
          </a:xfrm>
          <a:prstGeom prst="rect">
            <a:avLst/>
          </a:prstGeom>
        </p:spPr>
        <p:txBody>
          <a:bodyPr vert="horz" lIns="92135" tIns="46067" rIns="92135" bIns="46067"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p14="http://schemas.microsoft.com/office/powerpoint/2010/main" xmlns=""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idx="1"/>
          </p:nvPr>
        </p:nvSpPr>
        <p:spPr>
          <a:xfrm>
            <a:off x="3851342" y="0"/>
            <a:ext cx="2946348" cy="496491"/>
          </a:xfrm>
          <a:prstGeom prst="rect">
            <a:avLst/>
          </a:prstGeom>
        </p:spPr>
        <p:txBody>
          <a:bodyPr vert="horz" lIns="92135" tIns="46067" rIns="92135" bIns="46067" rtlCol="0"/>
          <a:lstStyle>
            <a:lvl1pPr algn="r">
              <a:defRPr sz="1200"/>
            </a:lvl1pPr>
          </a:lstStyle>
          <a:p>
            <a:fld id="{AD43283B-6AD6-429E-9A6B-CD6015251173}" type="datetimeFigureOut">
              <a:rPr lang="en-US" smtClean="0"/>
              <a:pPr/>
              <a:t>1/27/2025</a:t>
            </a:fld>
            <a:endParaRPr lang="en-US"/>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2135" tIns="46067" rIns="92135" bIns="46067"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2135" tIns="46067" rIns="92135"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8" cy="496491"/>
          </a:xfrm>
          <a:prstGeom prst="rect">
            <a:avLst/>
          </a:prstGeom>
        </p:spPr>
        <p:txBody>
          <a:bodyPr vert="horz" lIns="92135" tIns="46067" rIns="92135" bIns="46067"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p14="http://schemas.microsoft.com/office/powerpoint/2010/main" xmlns=""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p14="http://schemas.microsoft.com/office/powerpoint/2010/main" xmlns=""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p14="http://schemas.microsoft.com/office/powerpoint/2010/main" xmlns=""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15</a:t>
            </a:fld>
            <a:endParaRPr lang="en-US"/>
          </a:p>
        </p:txBody>
      </p:sp>
    </p:spTree>
    <p:extLst>
      <p:ext uri="{BB962C8B-B14F-4D97-AF65-F5344CB8AC3E}">
        <p14:creationId xmlns:p14="http://schemas.microsoft.com/office/powerpoint/2010/main" xmlns="" val="1743383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17</a:t>
            </a:fld>
            <a:endParaRPr lang="en-US"/>
          </a:p>
        </p:txBody>
      </p:sp>
    </p:spTree>
    <p:extLst>
      <p:ext uri="{BB962C8B-B14F-4D97-AF65-F5344CB8AC3E}">
        <p14:creationId xmlns:p14="http://schemas.microsoft.com/office/powerpoint/2010/main" xmlns="" val="26977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19</a:t>
            </a:fld>
            <a:endParaRPr lang="en-US"/>
          </a:p>
        </p:txBody>
      </p:sp>
    </p:spTree>
    <p:extLst>
      <p:ext uri="{BB962C8B-B14F-4D97-AF65-F5344CB8AC3E}">
        <p14:creationId xmlns:p14="http://schemas.microsoft.com/office/powerpoint/2010/main" xmlns="" val="99461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1/27/2025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1/27/2025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1/27/2025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1/27/2025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1/27/2025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98575"/>
          </a:xfrm>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normAutofit fontScale="92500" lnSpcReduction="10000"/>
          </a:bodyPr>
          <a:lstStyle/>
          <a:p>
            <a:r>
              <a:rPr lang="sr-Cyrl-RS" dirty="0"/>
              <a:t>ГРАЂАНСКИ </a:t>
            </a:r>
            <a:r>
              <a:rPr lang="sr-Cyrl-RS" dirty="0" smtClean="0"/>
              <a:t>ВОДИЧ</a:t>
            </a:r>
            <a:endParaRPr lang="sr-Latn-RS" dirty="0" smtClean="0"/>
          </a:p>
          <a:p>
            <a:r>
              <a:rPr lang="sr-Cyrl-RS" dirty="0" smtClean="0"/>
              <a:t> </a:t>
            </a:r>
            <a:r>
              <a:rPr lang="sr-Cyrl-RS" dirty="0"/>
              <a:t>КРОЗ ОДЛУКУ О БУЏЕТУ </a:t>
            </a:r>
            <a:r>
              <a:rPr lang="sr-Cyrl-RS" dirty="0" smtClean="0"/>
              <a:t>ЗА</a:t>
            </a:r>
          </a:p>
          <a:p>
            <a:r>
              <a:rPr lang="sr-Cyrl-RS" dirty="0" smtClean="0"/>
              <a:t> 20</a:t>
            </a:r>
            <a:r>
              <a:rPr lang="en-US" dirty="0" smtClean="0"/>
              <a:t>2</a:t>
            </a:r>
            <a:r>
              <a:rPr lang="sr-Latn-RS" dirty="0" smtClean="0"/>
              <a:t>5</a:t>
            </a:r>
            <a:r>
              <a:rPr lang="sr-Cyrl-RS" dirty="0" smtClean="0"/>
              <a:t>. 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p14="http://schemas.microsoft.com/office/powerpoint/2010/main" xmlns="" val="2642155704"/>
      </p:ext>
    </p:extLst>
  </p:cSld>
  <p:clrMapOvr>
    <a:masterClrMapping/>
  </p:clrMapOvr>
  <p:timing>
    <p:tnLst>
      <p:par>
        <p:cTn id="1" dur="indefinite" restart="never" nodeType="tmRoot"/>
      </p:par>
    </p:tnLst>
  </p:timing>
  <p:extLst mod="1">
    <p:ext uri="{E180D4A7-C9FB-4DFB-919C-405C955672EB}">
      <p14:showEvtLst xmlns:p14="http://schemas.microsoft.com/office/powerpoint/2010/main" xmlns="">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lnSpcReduction="10000"/>
          </a:bodyPr>
          <a:lstStyle/>
          <a:p>
            <a:pPr lvl="0" algn="just">
              <a:buFont typeface="Wingdings" pitchFamily="2" charset="2"/>
              <a:buChar char="ü"/>
            </a:pPr>
            <a:r>
              <a:rPr lang="sr-Cyrl-RS" sz="1500" b="1" dirty="0"/>
              <a:t>ПОРЕСКИ </a:t>
            </a:r>
            <a:r>
              <a:rPr lang="sr-Cyrl-RS" sz="1500" b="1" dirty="0" smtClean="0"/>
              <a:t>ПРИХОДИ </a:t>
            </a:r>
            <a:r>
              <a:rPr lang="sr-Cyrl-RS" sz="1500" dirty="0" smtClean="0"/>
              <a:t>су</a:t>
            </a:r>
            <a:r>
              <a:rPr lang="sr-Cyrl-RS" sz="1500" b="1" dirty="0" smtClean="0"/>
              <a:t> </a:t>
            </a:r>
            <a:r>
              <a:rPr lang="sr-Cyrl-RS" sz="1500" dirty="0" smtClean="0"/>
              <a:t>врста јавних прихода који се прикупљају обавезним плаћањима  пореских обвезника без обавезе извршења специјалне услуге заузврат. Највећи порески приход града Вршца је порез на зараде. То је уступљени јавни приход који се дели између државе и града . Припадајући део  </a:t>
            </a:r>
            <a:r>
              <a:rPr lang="sr-Cyrl-RS" sz="1500" dirty="0"/>
              <a:t>пореза на </a:t>
            </a:r>
            <a:r>
              <a:rPr lang="sr-Cyrl-RS" sz="1500" dirty="0" smtClean="0"/>
              <a:t>зараде градовима износи 77% (остатак </a:t>
            </a:r>
            <a:r>
              <a:rPr lang="sr-Cyrl-RS" sz="1500" dirty="0"/>
              <a:t>припада буџету </a:t>
            </a:r>
            <a:r>
              <a:rPr lang="sr-Cyrl-RS" sz="1500" dirty="0" smtClean="0"/>
              <a:t>државе).</a:t>
            </a:r>
            <a:endParaRPr lang="sr-Cyrl-CS" sz="1500" dirty="0"/>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a:t>
            </a:r>
            <a:r>
              <a:rPr lang="sr-Cyrl-CS" sz="1500" dirty="0" smtClean="0"/>
              <a:t>донатора ( међународних организација и других субјеката) </a:t>
            </a:r>
            <a:r>
              <a:rPr lang="sr-Cyrl-CS" sz="1500" dirty="0"/>
              <a:t>за </a:t>
            </a:r>
            <a:r>
              <a:rPr lang="sr-Cyrl-CS" sz="1500" dirty="0" smtClean="0"/>
              <a:t>реализацију различитих пројеката. </a:t>
            </a:r>
            <a:r>
              <a:rPr lang="sr-Cyrl-CS" sz="1500" b="1" i="1" dirty="0"/>
              <a:t>Трансфери </a:t>
            </a:r>
            <a:r>
              <a:rPr lang="sr-Cyrl-CS" sz="1500" dirty="0" smtClean="0"/>
              <a:t>представљају ненаменски или наменсхи приход буџета који се добија из </a:t>
            </a:r>
            <a:r>
              <a:rPr lang="sr-Cyrl-CS" sz="1500" dirty="0"/>
              <a:t>буџета Републике </a:t>
            </a:r>
            <a:r>
              <a:rPr lang="sr-Cyrl-CS" sz="1500" dirty="0" smtClean="0"/>
              <a:t>или  Аутономне Покрајине Војводине.. </a:t>
            </a:r>
            <a:r>
              <a:rPr lang="sr-Cyrl-CS" sz="1500" dirty="0"/>
              <a:t>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a:t>
            </a:r>
            <a:r>
              <a:rPr lang="sr-Cyrl-CS" sz="1500" dirty="0" smtClean="0"/>
              <a:t>град. </a:t>
            </a:r>
            <a:r>
              <a:rPr lang="sr-Cyrl-CS" sz="1500" dirty="0"/>
              <a:t>(као што </a:t>
            </a:r>
            <a:r>
              <a:rPr lang="sr-Cyrl-CS" sz="1500" dirty="0" smtClean="0"/>
              <a:t>су  инфраструктурни пројекти , пројекти из области културе, туризма ,пољопривреде, пројекти из области образовања и васпитања и сл.)</a:t>
            </a:r>
            <a:endParaRPr lang="sr-Cyrl-CS" sz="1500" dirty="0"/>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a:t>
            </a:r>
            <a:r>
              <a:rPr lang="ru-RU" sz="1500" b="1" dirty="0" smtClean="0"/>
              <a:t> ЗАДУЖИВАЊА И ПРОДАЈЕ </a:t>
            </a:r>
            <a:r>
              <a:rPr lang="ru-RU" sz="1500" b="1" dirty="0"/>
              <a:t>ФИНАНСИЈСКЕ ИМОВИНЕ </a:t>
            </a:r>
            <a:r>
              <a:rPr lang="ru-RU" sz="1500" dirty="0"/>
              <a:t>се остварују на основу </a:t>
            </a:r>
            <a:r>
              <a:rPr lang="ru-RU" sz="1500" dirty="0" smtClean="0"/>
              <a:t>задуживања града (које може бити  за финансирање капиталних  инвестиционих расхода  или за финансирање текуће ликвидности), или продајом финансијске имовине .</a:t>
            </a:r>
            <a:endParaRPr lang="ru-RU" sz="1500" dirty="0"/>
          </a:p>
          <a:p>
            <a:pPr algn="just">
              <a:buFont typeface="Wingdings" pitchFamily="2" charset="2"/>
              <a:buChar char="ü"/>
            </a:pPr>
            <a:r>
              <a:rPr lang="ru-RU" sz="1500" b="1" dirty="0"/>
              <a:t>ПРЕНЕТА СРЕДСТВА ИЗ РАНИЈИХ ГОДИНА </a:t>
            </a:r>
            <a:r>
              <a:rPr lang="ru-RU" sz="1500" dirty="0"/>
              <a:t>представљају нераспоређени вишак прихода из ранијих година.</a:t>
            </a:r>
          </a:p>
          <a:p>
            <a:pPr algn="just">
              <a:buFont typeface="Wingdings" pitchFamily="2" charset="2"/>
              <a:buChar char="ü"/>
            </a:pPr>
            <a:r>
              <a:rPr lang="ru-RU" sz="1500" b="1" dirty="0"/>
              <a:t>ОСТАЛИ ПРИХОДИ </a:t>
            </a:r>
            <a:r>
              <a:rPr lang="ru-RU" sz="1500" dirty="0"/>
              <a:t>обухватају трансфере од физичких и правних лица у корист града, као и све неодређене и мешовите приходе.</a:t>
            </a:r>
            <a:endParaRPr lang="en-US" sz="1500"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Autofit/>
          </a:bodyPr>
          <a:lstStyle/>
          <a:p>
            <a:r>
              <a:rPr lang="sr-Cyrl-RS" sz="2400" b="1" dirty="0"/>
              <a:t>Структура </a:t>
            </a:r>
            <a:r>
              <a:rPr lang="sr-Cyrl-RS" sz="2400" b="1" dirty="0" smtClean="0"/>
              <a:t>планираних </a:t>
            </a:r>
            <a:br>
              <a:rPr lang="sr-Cyrl-RS" sz="2400" b="1" dirty="0" smtClean="0"/>
            </a:br>
            <a:r>
              <a:rPr lang="sr-Cyrl-RS" sz="2400" b="1" dirty="0" smtClean="0"/>
              <a:t>прихода </a:t>
            </a:r>
            <a:r>
              <a:rPr lang="sr-Cyrl-RS" sz="2400" b="1" dirty="0"/>
              <a:t>и примања за </a:t>
            </a:r>
            <a:r>
              <a:rPr lang="sr-Cyrl-RS" sz="2400" b="1" dirty="0" smtClean="0"/>
              <a:t>20</a:t>
            </a:r>
            <a:r>
              <a:rPr lang="en-US" sz="2400" b="1" dirty="0" smtClean="0"/>
              <a:t>2</a:t>
            </a:r>
            <a:r>
              <a:rPr lang="sr-Cyrl-RS" sz="2400" b="1" dirty="0" smtClean="0"/>
              <a:t>5. </a:t>
            </a:r>
            <a:r>
              <a:rPr lang="sr-Cyrl-RS" sz="2400" b="1" dirty="0"/>
              <a:t>годину</a:t>
            </a:r>
            <a:endParaRPr lang="en-US" sz="24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p14="http://schemas.microsoft.com/office/powerpoint/2010/main" xmlns="" val="947587538"/>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a:t>
            </a:r>
            <a:r>
              <a:rPr lang="en-US" sz="2900" b="1" dirty="0" smtClean="0"/>
              <a:t>2</a:t>
            </a:r>
            <a:r>
              <a:rPr lang="sr-Cyrl-RS" sz="2900" b="1" dirty="0" smtClean="0"/>
              <a:t>5. </a:t>
            </a:r>
            <a:r>
              <a:rPr lang="sr-Cyrl-RS" sz="2900" b="1" dirty="0"/>
              <a:t>годину</a:t>
            </a:r>
            <a:endParaRPr lang="en-US" sz="2900" dirty="0"/>
          </a:p>
        </p:txBody>
      </p:sp>
      <p:sp>
        <p:nvSpPr>
          <p:cNvPr id="3" name="Slide Number Placeholder 2">
            <a:extLst>
              <a:ext uri="{FF2B5EF4-FFF2-40B4-BE49-F238E27FC236}">
                <a16:creationId xmlns:a16="http://schemas.microsoft.com/office/drawing/2014/main" xmlns=""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6" name="Chart 5">
            <a:extLst>
              <a:ext uri="{FF2B5EF4-FFF2-40B4-BE49-F238E27FC236}">
                <a16:creationId xmlns:xdr="http://schemas.openxmlformats.org/drawingml/2006/spreadsheetDrawing" xmlns="" xmlns:a16="http://schemas.microsoft.com/office/drawing/2014/main" xmlns:lc="http://schemas.openxmlformats.org/drawingml/2006/lockedCanvas" id="{FD690970-CB48-4F14-9964-6D469EC66B8B}"/>
              </a:ext>
            </a:extLst>
          </p:cNvPr>
          <p:cNvGraphicFramePr/>
          <p:nvPr/>
        </p:nvGraphicFramePr>
        <p:xfrm>
          <a:off x="285720" y="1404937"/>
          <a:ext cx="8501121" cy="49530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a:t>
            </a:r>
            <a:r>
              <a:rPr lang="en-US" sz="1700" dirty="0" smtClean="0"/>
              <a:t>2</a:t>
            </a:r>
            <a:r>
              <a:rPr lang="sr-Cyrl-RS" sz="1700" dirty="0" smtClean="0"/>
              <a:t>5.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24" name="Rectangle: Rounded Corners 23">
            <a:extLst>
              <a:ext uri="{FF2B5EF4-FFF2-40B4-BE49-F238E27FC236}">
                <a16:creationId xmlns:a16="http://schemas.microsoft.com/office/drawing/2014/main" xmlns=""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2</a:t>
            </a:r>
            <a:r>
              <a:rPr lang="sr-Latn-RS" b="1" dirty="0" smtClean="0"/>
              <a:t>.</a:t>
            </a:r>
            <a:r>
              <a:rPr lang="sr-Cyrl-RS" b="1" dirty="0" smtClean="0"/>
              <a:t>960.</a:t>
            </a:r>
            <a:r>
              <a:rPr lang="sr-Latn-RS" b="1" dirty="0" smtClean="0"/>
              <a:t>000</a:t>
            </a:r>
            <a:r>
              <a:rPr lang="sr-Cyrl-RS" b="1" dirty="0" smtClean="0"/>
              <a:t>.</a:t>
            </a:r>
            <a:r>
              <a:rPr lang="sr-Latn-RS" b="1" dirty="0" smtClean="0"/>
              <a:t>000</a:t>
            </a:r>
            <a:r>
              <a:rPr lang="sr-Cyrl-RS" b="1" dirty="0" smtClean="0"/>
              <a:t> ,00 динара</a:t>
            </a:r>
            <a:endParaRPr lang="sr-Latn-R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00034" y="1071546"/>
            <a:ext cx="4071966" cy="56436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a:t>
            </a:r>
            <a:r>
              <a:rPr lang="sr-Cyrl-RS" sz="1700" dirty="0" smtClean="0"/>
              <a:t>трошкове</a:t>
            </a:r>
            <a:r>
              <a:rPr lang="sr-Latn-RS" sz="1700" dirty="0" smtClean="0"/>
              <a:t> </a:t>
            </a:r>
            <a:r>
              <a:rPr lang="sr-Cyrl-RS" sz="1700" dirty="0" smtClean="0"/>
              <a:t>путовања, </a:t>
            </a:r>
            <a:r>
              <a:rPr lang="sr-Cyrl-RS" sz="1700" dirty="0"/>
              <a:t>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a:t>
            </a:r>
            <a:r>
              <a:rPr lang="sr-Cyrl-RS" sz="1700" dirty="0" smtClean="0"/>
              <a:t>здравља.</a:t>
            </a:r>
            <a:endParaRPr lang="sr-Cyrl-RS" sz="1700" dirty="0"/>
          </a:p>
          <a:p>
            <a:pPr algn="just"/>
            <a:r>
              <a:rPr lang="sr-Cyrl-RS" sz="1700" b="1" dirty="0"/>
              <a:t>Остали расходи </a:t>
            </a:r>
            <a:r>
              <a:rPr lang="sr-Cyrl-RS" sz="1700" dirty="0"/>
              <a:t>обухватају дотације </a:t>
            </a:r>
            <a:r>
              <a:rPr lang="sr-Cyrl-RS" sz="1700" dirty="0" smtClean="0"/>
              <a:t>невладиним организацијама</a:t>
            </a:r>
            <a:r>
              <a:rPr lang="sr-Cyrl-RS" sz="1700" dirty="0"/>
              <a:t>,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fontScale="92500" lnSpcReduction="10000"/>
          </a:bodyPr>
          <a:lstStyle/>
          <a:p>
            <a:pPr algn="just"/>
            <a:r>
              <a:rPr lang="ru-RU" sz="1700" b="1" dirty="0"/>
              <a:t>Субвенције</a:t>
            </a:r>
            <a:r>
              <a:rPr lang="ru-RU" sz="1700" dirty="0"/>
              <a:t> </a:t>
            </a:r>
            <a:r>
              <a:rPr lang="ru-RU" sz="1700" dirty="0" smtClean="0"/>
              <a:t> представљају облик бесповратне помоћи која може бити додељена  јавним нефинансијским предузећима и организацијама или приватним предузећима и организацијама.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a:t>
            </a:r>
            <a:r>
              <a:rPr lang="sr-Cyrl-RS" sz="1700" dirty="0" smtClean="0"/>
              <a:t>нових ,или </a:t>
            </a:r>
            <a:r>
              <a:rPr lang="sr-Cyrl-RS" sz="1700" dirty="0"/>
              <a:t>инвестиционо </a:t>
            </a:r>
            <a:r>
              <a:rPr lang="sr-Cyrl-RS" sz="1700" dirty="0" smtClean="0"/>
              <a:t>одржавање постојећих </a:t>
            </a:r>
            <a:r>
              <a:rPr lang="sr-Cyrl-RS" sz="1700" dirty="0"/>
              <a:t>објеката, </a:t>
            </a:r>
            <a:r>
              <a:rPr lang="sr-Cyrl-RS" sz="1700" dirty="0" smtClean="0"/>
              <a:t>набавку </a:t>
            </a:r>
            <a:r>
              <a:rPr lang="sr-Cyrl-RS" sz="1700" dirty="0"/>
              <a:t>опреме, </a:t>
            </a:r>
            <a:r>
              <a:rPr lang="sr-Cyrl-RS" sz="1700" dirty="0" smtClean="0"/>
              <a:t>машина   земљишта и сл .</a:t>
            </a:r>
            <a:endParaRPr lang="sr-Cyrl-RS" sz="1700" dirty="0"/>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xmlns="" val="1147539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a:t>
            </a:r>
            <a:r>
              <a:rPr lang="en-US" sz="3000" b="1" dirty="0" smtClean="0"/>
              <a:t>2</a:t>
            </a:r>
            <a:r>
              <a:rPr lang="sr-Cyrl-RS" sz="3000" b="1" dirty="0" smtClean="0"/>
              <a:t>5.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767361690"/>
              </p:ext>
            </p:extLst>
          </p:nvPr>
        </p:nvGraphicFramePr>
        <p:xfrm>
          <a:off x="714348" y="1268760"/>
          <a:ext cx="7972452"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6" name="Oval 5"/>
          <p:cNvSpPr/>
          <p:nvPr/>
        </p:nvSpPr>
        <p:spPr>
          <a:xfrm>
            <a:off x="6012160" y="234888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800" dirty="0" smtClean="0">
                <a:solidFill>
                  <a:schemeClr val="bg1"/>
                </a:solidFill>
              </a:rPr>
              <a:t>		Субвенцје</a:t>
            </a:r>
            <a:endParaRPr lang="sr-Latn-RS" sz="800" dirty="0" smtClean="0">
              <a:solidFill>
                <a:schemeClr val="bg1"/>
              </a:solidFill>
            </a:endParaRPr>
          </a:p>
          <a:p>
            <a:pPr algn="ctr"/>
            <a:r>
              <a:rPr lang="sr-Cyrl-RS" sz="800" dirty="0" smtClean="0">
                <a:solidFill>
                  <a:schemeClr val="bg1"/>
                </a:solidFill>
              </a:rPr>
              <a:t>57.400.000 динара</a:t>
            </a:r>
            <a:endParaRPr lang="en-US" dirty="0"/>
          </a:p>
        </p:txBody>
      </p:sp>
    </p:spTree>
    <p:extLst>
      <p:ext uri="{BB962C8B-B14F-4D97-AF65-F5344CB8AC3E}">
        <p14:creationId xmlns:p14="http://schemas.microsoft.com/office/powerpoint/2010/main" xmlns="" val="3651549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0DA96AB-1BB4-4AFB-8B9B-A1AEF83C5DAF}"/>
              </a:ext>
            </a:extLst>
          </p:cNvPr>
          <p:cNvSpPr>
            <a:spLocks noGrp="1"/>
          </p:cNvSpPr>
          <p:nvPr>
            <p:ph type="sldNum" sz="quarter" idx="12"/>
          </p:nvPr>
        </p:nvSpPr>
        <p:spPr/>
        <p:txBody>
          <a:bodyPr/>
          <a:lstStyle/>
          <a:p>
            <a:fld id="{75FB0A07-249F-4345-993B-6AB4700608B8}" type="slidenum">
              <a:rPr lang="en-US" smtClean="0"/>
              <a:pPr/>
              <a:t>16</a:t>
            </a:fld>
            <a:endParaRPr lang="en-US"/>
          </a:p>
        </p:txBody>
      </p:sp>
      <p:sp>
        <p:nvSpPr>
          <p:cNvPr id="5" name="Title 1">
            <a:extLst>
              <a:ext uri="{FF2B5EF4-FFF2-40B4-BE49-F238E27FC236}">
                <a16:creationId xmlns:a16="http://schemas.microsoft.com/office/drawing/2014/main" xmlns=""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a:t>
            </a:r>
            <a:r>
              <a:rPr lang="en-US" sz="3200" b="1" dirty="0" smtClean="0"/>
              <a:t>2</a:t>
            </a:r>
            <a:r>
              <a:rPr lang="sr-Cyrl-RS" sz="3200" b="1" dirty="0" smtClean="0"/>
              <a:t>5. </a:t>
            </a:r>
            <a:r>
              <a:rPr lang="sr-Cyrl-RS" sz="3200" b="1" dirty="0"/>
              <a:t>годину</a:t>
            </a:r>
            <a:endParaRPr lang="en-US" sz="3200" b="1" dirty="0"/>
          </a:p>
        </p:txBody>
      </p:sp>
      <p:graphicFrame>
        <p:nvGraphicFramePr>
          <p:cNvPr id="6" name="Chart 5">
            <a:extLst>
              <a:ext uri="{FF2B5EF4-FFF2-40B4-BE49-F238E27FC236}">
                <a16:creationId xmlns:xdr="http://schemas.openxmlformats.org/drawingml/2006/spreadsheetDrawing" xmlns="" xmlns:a16="http://schemas.microsoft.com/office/drawing/2014/main" xmlns:lc="http://schemas.openxmlformats.org/drawingml/2006/lockedCanvas" id="{A58B7940-79B6-454A-BE8A-26FB06AC5A27}"/>
              </a:ext>
            </a:extLst>
          </p:cNvPr>
          <p:cNvGraphicFramePr>
            <a:graphicFrameLocks/>
          </p:cNvGraphicFramePr>
          <p:nvPr/>
        </p:nvGraphicFramePr>
        <p:xfrm>
          <a:off x="251520" y="1412776"/>
          <a:ext cx="8501121" cy="5024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688675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2000" b="1" dirty="0"/>
              <a:t>Расходи </a:t>
            </a:r>
            <a:r>
              <a:rPr lang="sr-Cyrl-RS" sz="2000" b="1" dirty="0" smtClean="0"/>
              <a:t> и  издаци буџета </a:t>
            </a:r>
            <a:r>
              <a:rPr lang="sr-Cyrl-RS" sz="2000" b="1" dirty="0"/>
              <a:t>по програмима</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5" name="Table 4">
            <a:extLst>
              <a:ext uri="{FF2B5EF4-FFF2-40B4-BE49-F238E27FC236}">
                <a16:creationId xmlns:a16="http://schemas.microsoft.com/office/drawing/2014/main" xmlns="" id="{F9E40ABB-A4CD-4E37-AFCB-CC1877536EFD}"/>
              </a:ext>
            </a:extLst>
          </p:cNvPr>
          <p:cNvGraphicFramePr>
            <a:graphicFrameLocks noGrp="1"/>
          </p:cNvGraphicFramePr>
          <p:nvPr>
            <p:extLst>
              <p:ext uri="{D42A27DB-BD31-4B8C-83A1-F6EECF244321}">
                <p14:modId xmlns:p14="http://schemas.microsoft.com/office/powerpoint/2010/main" xmlns="" val="1622496158"/>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a16="http://schemas.microsoft.com/office/drawing/2014/main" xmlns="" val="1754900752"/>
                    </a:ext>
                  </a:extLst>
                </a:gridCol>
                <a:gridCol w="2520280">
                  <a:extLst>
                    <a:ext uri="{9D8B030D-6E8A-4147-A177-3AD203B41FA5}">
                      <a16:colId xmlns:a16="http://schemas.microsoft.com/office/drawing/2014/main" xmlns="" val="826029379"/>
                    </a:ext>
                  </a:extLst>
                </a:gridCol>
                <a:gridCol w="1743850">
                  <a:extLst>
                    <a:ext uri="{9D8B030D-6E8A-4147-A177-3AD203B41FA5}">
                      <a16:colId xmlns:a16="http://schemas.microsoft.com/office/drawing/2014/main" xmlns=""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2025.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a16="http://schemas.microsoft.com/office/drawing/2014/main" xmlns=""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28.015.000,00</a:t>
                      </a:r>
                    </a:p>
                  </a:txBody>
                  <a:tcPr marL="0" marR="0" marT="0" marB="0"/>
                </a:tc>
                <a:tc>
                  <a:txBody>
                    <a:bodyPr/>
                    <a:lstStyle/>
                    <a:p>
                      <a:pPr algn="ctr" fontAlgn="b"/>
                      <a:r>
                        <a:rPr lang="en-US" sz="1200" kern="1200" dirty="0">
                          <a:solidFill>
                            <a:schemeClr val="tx1"/>
                          </a:solidFill>
                          <a:latin typeface="+mn-lt"/>
                          <a:ea typeface="+mn-ea"/>
                          <a:cs typeface="+mn-cs"/>
                        </a:rPr>
                        <a:t>0,95</a:t>
                      </a:r>
                    </a:p>
                  </a:txBody>
                  <a:tcPr marL="7620" marR="7620" marT="7620" marB="0" anchor="b"/>
                </a:tc>
                <a:extLst>
                  <a:ext uri="{0D108BD9-81ED-4DB2-BD59-A6C34878D82A}">
                    <a16:rowId xmlns:a16="http://schemas.microsoft.com/office/drawing/2014/main" xmlns="" val="4002703372"/>
                  </a:ext>
                </a:extLst>
              </a:tr>
              <a:tr h="268260">
                <a:tc>
                  <a:txBody>
                    <a:bodyPr/>
                    <a:lstStyle/>
                    <a:p>
                      <a:r>
                        <a:rPr lang="sr-Cyrl-RS" sz="1200" dirty="0"/>
                        <a:t>Програм 2. Комуналне делатности</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430.360.000,00</a:t>
                      </a:r>
                    </a:p>
                  </a:txBody>
                  <a:tcPr marL="0" marR="0" marT="0" marB="0"/>
                </a:tc>
                <a:tc>
                  <a:txBody>
                    <a:bodyPr/>
                    <a:lstStyle/>
                    <a:p>
                      <a:pPr algn="ctr" fontAlgn="b"/>
                      <a:r>
                        <a:rPr lang="en-US" sz="1200" kern="1200" dirty="0">
                          <a:solidFill>
                            <a:schemeClr val="tx1"/>
                          </a:solidFill>
                          <a:latin typeface="+mn-lt"/>
                          <a:ea typeface="+mn-ea"/>
                          <a:cs typeface="+mn-cs"/>
                        </a:rPr>
                        <a:t>14,54</a:t>
                      </a:r>
                    </a:p>
                  </a:txBody>
                  <a:tcPr marL="7620" marR="7620" marT="7620" marB="0" anchor="b"/>
                </a:tc>
                <a:extLst>
                  <a:ext uri="{0D108BD9-81ED-4DB2-BD59-A6C34878D82A}">
                    <a16:rowId xmlns:a16="http://schemas.microsoft.com/office/drawing/2014/main" xmlns=""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5.028.323,00</a:t>
                      </a:r>
                    </a:p>
                  </a:txBody>
                  <a:tcPr marL="0" marR="0" marT="0" marB="0"/>
                </a:tc>
                <a:tc>
                  <a:txBody>
                    <a:bodyPr/>
                    <a:lstStyle/>
                    <a:p>
                      <a:pPr algn="ctr" fontAlgn="b"/>
                      <a:r>
                        <a:rPr lang="en-US" sz="1200" kern="1200" dirty="0">
                          <a:solidFill>
                            <a:schemeClr val="tx1"/>
                          </a:solidFill>
                          <a:latin typeface="+mn-lt"/>
                          <a:ea typeface="+mn-ea"/>
                          <a:cs typeface="+mn-cs"/>
                        </a:rPr>
                        <a:t>0,17</a:t>
                      </a:r>
                    </a:p>
                  </a:txBody>
                  <a:tcPr marL="7620" marR="7620" marT="7620" marB="0" anchor="b"/>
                </a:tc>
                <a:extLst>
                  <a:ext uri="{0D108BD9-81ED-4DB2-BD59-A6C34878D82A}">
                    <a16:rowId xmlns:a16="http://schemas.microsoft.com/office/drawing/2014/main" xmlns="" val="2108287674"/>
                  </a:ext>
                </a:extLst>
              </a:tr>
              <a:tr h="268260">
                <a:tc>
                  <a:txBody>
                    <a:bodyPr/>
                    <a:lstStyle/>
                    <a:p>
                      <a:r>
                        <a:rPr lang="sr-Cyrl-RS" sz="1200" dirty="0"/>
                        <a:t>Програм 4. Развој туризма</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67.545.500,00</a:t>
                      </a:r>
                    </a:p>
                  </a:txBody>
                  <a:tcPr marL="0" marR="0" marT="0" marB="0"/>
                </a:tc>
                <a:tc>
                  <a:txBody>
                    <a:bodyPr/>
                    <a:lstStyle/>
                    <a:p>
                      <a:pPr algn="ctr" fontAlgn="b"/>
                      <a:r>
                        <a:rPr lang="en-US" sz="1200" kern="1200" dirty="0">
                          <a:solidFill>
                            <a:schemeClr val="tx1"/>
                          </a:solidFill>
                          <a:latin typeface="+mn-lt"/>
                          <a:ea typeface="+mn-ea"/>
                          <a:cs typeface="+mn-cs"/>
                        </a:rPr>
                        <a:t>2,28</a:t>
                      </a:r>
                    </a:p>
                  </a:txBody>
                  <a:tcPr marL="7620" marR="7620" marT="7620" marB="0" anchor="b"/>
                </a:tc>
                <a:extLst>
                  <a:ext uri="{0D108BD9-81ED-4DB2-BD59-A6C34878D82A}">
                    <a16:rowId xmlns:a16="http://schemas.microsoft.com/office/drawing/2014/main" xmlns=""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47.449.909,00</a:t>
                      </a:r>
                    </a:p>
                  </a:txBody>
                  <a:tcPr marL="0" marR="0" marT="0" marB="0"/>
                </a:tc>
                <a:tc>
                  <a:txBody>
                    <a:bodyPr/>
                    <a:lstStyle/>
                    <a:p>
                      <a:pPr algn="ctr" fontAlgn="b"/>
                      <a:r>
                        <a:rPr lang="en-US" sz="1200" kern="1200" dirty="0">
                          <a:solidFill>
                            <a:schemeClr val="tx1"/>
                          </a:solidFill>
                          <a:latin typeface="+mn-lt"/>
                          <a:ea typeface="+mn-ea"/>
                          <a:cs typeface="+mn-cs"/>
                        </a:rPr>
                        <a:t>1,60</a:t>
                      </a:r>
                    </a:p>
                  </a:txBody>
                  <a:tcPr marL="7620" marR="7620" marT="7620" marB="0" anchor="b"/>
                </a:tc>
                <a:extLst>
                  <a:ext uri="{0D108BD9-81ED-4DB2-BD59-A6C34878D82A}">
                    <a16:rowId xmlns:a16="http://schemas.microsoft.com/office/drawing/2014/main" xmlns=""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193.109.500,00</a:t>
                      </a:r>
                    </a:p>
                  </a:txBody>
                  <a:tcPr marL="0" marR="0" marT="0" marB="0"/>
                </a:tc>
                <a:tc>
                  <a:txBody>
                    <a:bodyPr/>
                    <a:lstStyle/>
                    <a:p>
                      <a:pPr algn="ctr" fontAlgn="b"/>
                      <a:r>
                        <a:rPr lang="en-US" sz="1200" kern="1200" dirty="0">
                          <a:solidFill>
                            <a:schemeClr val="tx1"/>
                          </a:solidFill>
                          <a:latin typeface="+mn-lt"/>
                          <a:ea typeface="+mn-ea"/>
                          <a:cs typeface="+mn-cs"/>
                        </a:rPr>
                        <a:t>6,52</a:t>
                      </a:r>
                    </a:p>
                  </a:txBody>
                  <a:tcPr marL="7620" marR="7620" marT="7620" marB="0" anchor="b"/>
                </a:tc>
                <a:extLst>
                  <a:ext uri="{0D108BD9-81ED-4DB2-BD59-A6C34878D82A}">
                    <a16:rowId xmlns:a16="http://schemas.microsoft.com/office/drawing/2014/main" xmlns=""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172.800.000,00</a:t>
                      </a:r>
                    </a:p>
                  </a:txBody>
                  <a:tcPr marL="0" marR="0" marT="0" marB="0"/>
                </a:tc>
                <a:tc>
                  <a:txBody>
                    <a:bodyPr/>
                    <a:lstStyle/>
                    <a:p>
                      <a:pPr algn="ctr" fontAlgn="b"/>
                      <a:r>
                        <a:rPr lang="en-US" sz="1200" kern="1200" dirty="0">
                          <a:solidFill>
                            <a:schemeClr val="tx1"/>
                          </a:solidFill>
                          <a:latin typeface="+mn-lt"/>
                          <a:ea typeface="+mn-ea"/>
                          <a:cs typeface="+mn-cs"/>
                        </a:rPr>
                        <a:t>5,84</a:t>
                      </a:r>
                    </a:p>
                  </a:txBody>
                  <a:tcPr marL="7620" marR="7620" marT="7620" marB="0" anchor="b"/>
                </a:tc>
                <a:extLst>
                  <a:ext uri="{0D108BD9-81ED-4DB2-BD59-A6C34878D82A}">
                    <a16:rowId xmlns:a16="http://schemas.microsoft.com/office/drawing/2014/main" xmlns="" val="1800143352"/>
                  </a:ext>
                </a:extLst>
              </a:tr>
              <a:tr h="268260">
                <a:tc>
                  <a:txBody>
                    <a:bodyPr/>
                    <a:lstStyle/>
                    <a:p>
                      <a:r>
                        <a:rPr lang="sr-Cyrl-RS" sz="1200" dirty="0"/>
                        <a:t>Програм 8. Предшколско </a:t>
                      </a:r>
                      <a:r>
                        <a:rPr lang="sr-Cyrl-RS" sz="1200" dirty="0" smtClean="0"/>
                        <a:t>образовање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280.148.500,00</a:t>
                      </a:r>
                    </a:p>
                  </a:txBody>
                  <a:tcPr marL="0" marR="0" marT="0" marB="0"/>
                </a:tc>
                <a:tc>
                  <a:txBody>
                    <a:bodyPr/>
                    <a:lstStyle/>
                    <a:p>
                      <a:pPr algn="ctr" fontAlgn="b"/>
                      <a:r>
                        <a:rPr lang="en-US" sz="1200" kern="1200" dirty="0">
                          <a:solidFill>
                            <a:schemeClr val="tx1"/>
                          </a:solidFill>
                          <a:latin typeface="+mn-lt"/>
                          <a:ea typeface="+mn-ea"/>
                          <a:cs typeface="+mn-cs"/>
                        </a:rPr>
                        <a:t>9,46</a:t>
                      </a:r>
                    </a:p>
                  </a:txBody>
                  <a:tcPr marL="7620" marR="7620" marT="7620" marB="0" anchor="b"/>
                </a:tc>
                <a:extLst>
                  <a:ext uri="{0D108BD9-81ED-4DB2-BD59-A6C34878D82A}">
                    <a16:rowId xmlns:a16="http://schemas.microsoft.com/office/drawing/2014/main" xmlns="" val="2086219187"/>
                  </a:ext>
                </a:extLst>
              </a:tr>
              <a:tr h="268260">
                <a:tc>
                  <a:txBody>
                    <a:bodyPr/>
                    <a:lstStyle/>
                    <a:p>
                      <a:r>
                        <a:rPr lang="sr-Cyrl-RS" sz="1200" dirty="0"/>
                        <a:t>Програм 9. Основно </a:t>
                      </a:r>
                      <a:r>
                        <a:rPr lang="sr-Cyrl-RS" sz="1200" dirty="0" smtClean="0"/>
                        <a:t>образовање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226.510.150,00</a:t>
                      </a:r>
                    </a:p>
                  </a:txBody>
                  <a:tcPr marL="0" marR="0" marT="0" marB="0"/>
                </a:tc>
                <a:tc>
                  <a:txBody>
                    <a:bodyPr/>
                    <a:lstStyle/>
                    <a:p>
                      <a:pPr algn="ctr" fontAlgn="b"/>
                      <a:r>
                        <a:rPr lang="en-US" sz="1200" kern="1200" dirty="0">
                          <a:solidFill>
                            <a:schemeClr val="tx1"/>
                          </a:solidFill>
                          <a:latin typeface="+mn-lt"/>
                          <a:ea typeface="+mn-ea"/>
                          <a:cs typeface="+mn-cs"/>
                        </a:rPr>
                        <a:t>7,65</a:t>
                      </a:r>
                    </a:p>
                  </a:txBody>
                  <a:tcPr marL="7620" marR="7620" marT="7620" marB="0" anchor="b"/>
                </a:tc>
                <a:extLst>
                  <a:ext uri="{0D108BD9-81ED-4DB2-BD59-A6C34878D82A}">
                    <a16:rowId xmlns:a16="http://schemas.microsoft.com/office/drawing/2014/main" xmlns=""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78.800.000,00</a:t>
                      </a:r>
                    </a:p>
                  </a:txBody>
                  <a:tcPr marL="0" marR="0" marT="0" marB="0"/>
                </a:tc>
                <a:tc>
                  <a:txBody>
                    <a:bodyPr/>
                    <a:lstStyle/>
                    <a:p>
                      <a:pPr algn="ctr" fontAlgn="b"/>
                      <a:r>
                        <a:rPr lang="en-US" sz="1200" kern="1200" dirty="0">
                          <a:solidFill>
                            <a:schemeClr val="tx1"/>
                          </a:solidFill>
                          <a:latin typeface="+mn-lt"/>
                          <a:ea typeface="+mn-ea"/>
                          <a:cs typeface="+mn-cs"/>
                        </a:rPr>
                        <a:t>2,66</a:t>
                      </a:r>
                    </a:p>
                  </a:txBody>
                  <a:tcPr marL="7620" marR="7620" marT="7620" marB="0" anchor="b"/>
                </a:tc>
                <a:extLst>
                  <a:ext uri="{0D108BD9-81ED-4DB2-BD59-A6C34878D82A}">
                    <a16:rowId xmlns:a16="http://schemas.microsoft.com/office/drawing/2014/main" xmlns=""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220.581.696,00</a:t>
                      </a:r>
                    </a:p>
                  </a:txBody>
                  <a:tcPr marL="0" marR="0" marT="0" marB="0"/>
                </a:tc>
                <a:tc>
                  <a:txBody>
                    <a:bodyPr/>
                    <a:lstStyle/>
                    <a:p>
                      <a:pPr algn="ctr" fontAlgn="b"/>
                      <a:r>
                        <a:rPr lang="en-US" sz="1200" kern="1200" dirty="0">
                          <a:solidFill>
                            <a:schemeClr val="tx1"/>
                          </a:solidFill>
                          <a:latin typeface="+mn-lt"/>
                          <a:ea typeface="+mn-ea"/>
                          <a:cs typeface="+mn-cs"/>
                        </a:rPr>
                        <a:t>7,45</a:t>
                      </a:r>
                    </a:p>
                  </a:txBody>
                  <a:tcPr marL="7620" marR="7620" marT="7620" marB="0" anchor="b"/>
                </a:tc>
                <a:extLst>
                  <a:ext uri="{0D108BD9-81ED-4DB2-BD59-A6C34878D82A}">
                    <a16:rowId xmlns:a16="http://schemas.microsoft.com/office/drawing/2014/main" xmlns="" val="1414730366"/>
                  </a:ext>
                </a:extLst>
              </a:tr>
              <a:tr h="268260">
                <a:tc>
                  <a:txBody>
                    <a:bodyPr/>
                    <a:lstStyle/>
                    <a:p>
                      <a:r>
                        <a:rPr lang="sr-Cyrl-RS" sz="1200" dirty="0"/>
                        <a:t>Програм 12. Здравствена заштита</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11.900.000,00</a:t>
                      </a:r>
                    </a:p>
                  </a:txBody>
                  <a:tcPr marL="0" marR="0" marT="0" marB="0"/>
                </a:tc>
                <a:tc>
                  <a:txBody>
                    <a:bodyPr/>
                    <a:lstStyle/>
                    <a:p>
                      <a:pPr algn="ctr" fontAlgn="b"/>
                      <a:r>
                        <a:rPr lang="en-US" sz="1200" kern="1200" dirty="0">
                          <a:solidFill>
                            <a:schemeClr val="tx1"/>
                          </a:solidFill>
                          <a:latin typeface="+mn-lt"/>
                          <a:ea typeface="+mn-ea"/>
                          <a:cs typeface="+mn-cs"/>
                        </a:rPr>
                        <a:t>0,40</a:t>
                      </a:r>
                    </a:p>
                  </a:txBody>
                  <a:tcPr marL="7620" marR="7620" marT="7620" marB="0" anchor="b"/>
                </a:tc>
                <a:extLst>
                  <a:ext uri="{0D108BD9-81ED-4DB2-BD59-A6C34878D82A}">
                    <a16:rowId xmlns:a16="http://schemas.microsoft.com/office/drawing/2014/main" xmlns=""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202.850.650,00</a:t>
                      </a:r>
                    </a:p>
                  </a:txBody>
                  <a:tcPr marL="0" marR="0" marT="0" marB="0"/>
                </a:tc>
                <a:tc>
                  <a:txBody>
                    <a:bodyPr/>
                    <a:lstStyle/>
                    <a:p>
                      <a:pPr algn="ctr" fontAlgn="b"/>
                      <a:r>
                        <a:rPr lang="en-US" sz="1200" kern="1200" dirty="0">
                          <a:solidFill>
                            <a:schemeClr val="tx1"/>
                          </a:solidFill>
                          <a:latin typeface="+mn-lt"/>
                          <a:ea typeface="+mn-ea"/>
                          <a:cs typeface="+mn-cs"/>
                        </a:rPr>
                        <a:t>6,85</a:t>
                      </a:r>
                    </a:p>
                  </a:txBody>
                  <a:tcPr marL="7620" marR="7620" marT="7620" marB="0" anchor="b"/>
                </a:tc>
                <a:extLst>
                  <a:ext uri="{0D108BD9-81ED-4DB2-BD59-A6C34878D82A}">
                    <a16:rowId xmlns:a16="http://schemas.microsoft.com/office/drawing/2014/main" xmlns=""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229.000.000,00</a:t>
                      </a:r>
                    </a:p>
                  </a:txBody>
                  <a:tcPr marL="0" marR="0" marT="0" marB="0"/>
                </a:tc>
                <a:tc>
                  <a:txBody>
                    <a:bodyPr/>
                    <a:lstStyle/>
                    <a:p>
                      <a:pPr algn="ctr" fontAlgn="b"/>
                      <a:r>
                        <a:rPr lang="en-US" sz="1200" kern="1200" dirty="0">
                          <a:solidFill>
                            <a:schemeClr val="tx1"/>
                          </a:solidFill>
                          <a:latin typeface="+mn-lt"/>
                          <a:ea typeface="+mn-ea"/>
                          <a:cs typeface="+mn-cs"/>
                        </a:rPr>
                        <a:t>7,74</a:t>
                      </a:r>
                    </a:p>
                  </a:txBody>
                  <a:tcPr marL="7620" marR="7620" marT="7620" marB="0" anchor="b"/>
                </a:tc>
                <a:extLst>
                  <a:ext uri="{0D108BD9-81ED-4DB2-BD59-A6C34878D82A}">
                    <a16:rowId xmlns:a16="http://schemas.microsoft.com/office/drawing/2014/main" xmlns=""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693.058.372,00</a:t>
                      </a:r>
                    </a:p>
                  </a:txBody>
                  <a:tcPr marL="0" marR="0" marT="0" marB="0"/>
                </a:tc>
                <a:tc>
                  <a:txBody>
                    <a:bodyPr/>
                    <a:lstStyle/>
                    <a:p>
                      <a:pPr algn="ctr" fontAlgn="b"/>
                      <a:r>
                        <a:rPr lang="en-US" sz="1200" kern="1200" dirty="0">
                          <a:solidFill>
                            <a:schemeClr val="tx1"/>
                          </a:solidFill>
                          <a:latin typeface="+mn-lt"/>
                          <a:ea typeface="+mn-ea"/>
                          <a:cs typeface="+mn-cs"/>
                        </a:rPr>
                        <a:t>23,41</a:t>
                      </a:r>
                    </a:p>
                  </a:txBody>
                  <a:tcPr marL="7620" marR="7620" marT="7620" marB="0" anchor="b"/>
                </a:tc>
                <a:extLst>
                  <a:ext uri="{0D108BD9-81ED-4DB2-BD59-A6C34878D82A}">
                    <a16:rowId xmlns:a16="http://schemas.microsoft.com/office/drawing/2014/main" xmlns=""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61.592.400,00</a:t>
                      </a:r>
                    </a:p>
                  </a:txBody>
                  <a:tcPr marL="0" marR="0" marT="0" marB="0"/>
                </a:tc>
                <a:tc>
                  <a:txBody>
                    <a:bodyPr/>
                    <a:lstStyle/>
                    <a:p>
                      <a:pPr algn="ctr" fontAlgn="b"/>
                      <a:r>
                        <a:rPr lang="en-US" sz="1200" kern="1200" dirty="0">
                          <a:solidFill>
                            <a:schemeClr val="tx1"/>
                          </a:solidFill>
                          <a:latin typeface="+mn-lt"/>
                          <a:ea typeface="+mn-ea"/>
                          <a:cs typeface="+mn-cs"/>
                        </a:rPr>
                        <a:t>2,08</a:t>
                      </a:r>
                    </a:p>
                  </a:txBody>
                  <a:tcPr marL="7620" marR="7620" marT="7620" marB="0" anchor="b"/>
                </a:tc>
                <a:extLst>
                  <a:ext uri="{0D108BD9-81ED-4DB2-BD59-A6C34878D82A}">
                    <a16:rowId xmlns:a16="http://schemas.microsoft.com/office/drawing/2014/main" xmlns=""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ctr">
                        <a:spcAft>
                          <a:spcPts val="0"/>
                        </a:spcAft>
                      </a:pPr>
                      <a:r>
                        <a:rPr lang="en-US" sz="1200" kern="1200" dirty="0">
                          <a:solidFill>
                            <a:schemeClr val="tx1"/>
                          </a:solidFill>
                          <a:latin typeface="+mn-lt"/>
                          <a:ea typeface="+mn-ea"/>
                          <a:cs typeface="+mn-cs"/>
                        </a:rPr>
                        <a:t>11.250.000,00</a:t>
                      </a:r>
                    </a:p>
                  </a:txBody>
                  <a:tcPr marL="0" marR="0" marT="0" marB="0"/>
                </a:tc>
                <a:tc>
                  <a:txBody>
                    <a:bodyPr/>
                    <a:lstStyle/>
                    <a:p>
                      <a:pPr algn="ctr" fontAlgn="b"/>
                      <a:r>
                        <a:rPr lang="en-US" sz="1200" kern="1200" dirty="0">
                          <a:solidFill>
                            <a:schemeClr val="tx1"/>
                          </a:solidFill>
                          <a:latin typeface="+mn-lt"/>
                          <a:ea typeface="+mn-ea"/>
                          <a:cs typeface="+mn-cs"/>
                        </a:rPr>
                        <a:t>0,38</a:t>
                      </a:r>
                    </a:p>
                  </a:txBody>
                  <a:tcPr marL="7620" marR="7620" marT="7620" marB="0" anchor="b"/>
                </a:tc>
                <a:extLst>
                  <a:ext uri="{0D108BD9-81ED-4DB2-BD59-A6C34878D82A}">
                    <a16:rowId xmlns:a16="http://schemas.microsoft.com/office/drawing/2014/main" xmlns=""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marL="0" algn="ctr" defTabSz="914400" rtl="0" eaLnBrk="1" latinLnBrk="0" hangingPunct="1"/>
                      <a:r>
                        <a:rPr lang="sr-Cyrl-RS" sz="1200" b="1" kern="1200" dirty="0" smtClean="0">
                          <a:solidFill>
                            <a:schemeClr val="tx1"/>
                          </a:solidFill>
                          <a:latin typeface="+mn-lt"/>
                          <a:ea typeface="+mn-ea"/>
                          <a:cs typeface="+mn-cs"/>
                        </a:rPr>
                        <a:t>2.960.000.000</a:t>
                      </a:r>
                      <a:endParaRPr lang="en-US" sz="1200" b="1" kern="1200" dirty="0">
                        <a:solidFill>
                          <a:schemeClr val="tx1"/>
                        </a:solidFill>
                        <a:latin typeface="+mn-lt"/>
                        <a:ea typeface="+mn-ea"/>
                        <a:cs typeface="+mn-cs"/>
                      </a:endParaRPr>
                    </a:p>
                  </a:txBody>
                  <a:tcPr/>
                </a:tc>
                <a:tc>
                  <a:txBody>
                    <a:bodyPr/>
                    <a:lstStyle/>
                    <a:p>
                      <a:pPr marL="0" algn="ctr" defTabSz="914400" rtl="0" eaLnBrk="1" latinLnBrk="0" hangingPunct="1"/>
                      <a:r>
                        <a:rPr lang="sr-Cyrl-RS" sz="1200" b="1" kern="1200" dirty="0" smtClean="0">
                          <a:solidFill>
                            <a:schemeClr val="tx1"/>
                          </a:solidFill>
                          <a:latin typeface="+mn-lt"/>
                          <a:ea typeface="+mn-ea"/>
                          <a:cs typeface="+mn-cs"/>
                        </a:rPr>
                        <a:t>100</a:t>
                      </a:r>
                      <a:r>
                        <a:rPr lang="sr-Latn-RS" sz="1200" b="1" kern="1200" dirty="0" smtClean="0">
                          <a:solidFill>
                            <a:schemeClr val="tx1"/>
                          </a:solidFill>
                          <a:latin typeface="+mn-lt"/>
                          <a:ea typeface="+mn-ea"/>
                          <a:cs typeface="+mn-cs"/>
                        </a:rPr>
                        <a:t> %</a:t>
                      </a: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xmlns="" val="1490115251"/>
                  </a:ext>
                </a:extLst>
              </a:tr>
            </a:tbl>
          </a:graphicData>
        </a:graphic>
      </p:graphicFrame>
    </p:spTree>
    <p:extLst>
      <p:ext uri="{BB962C8B-B14F-4D97-AF65-F5344CB8AC3E}">
        <p14:creationId xmlns:p14="http://schemas.microsoft.com/office/powerpoint/2010/main" xmlns="" val="3422740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7" name="Chart 6">
            <a:extLst>
              <a:ext uri="{FF2B5EF4-FFF2-40B4-BE49-F238E27FC236}">
                <a16:creationId xmlns:xdr="http://schemas.openxmlformats.org/drawingml/2006/spreadsheetDrawing" xmlns="" xmlns:a16="http://schemas.microsoft.com/office/drawing/2014/main" xmlns:lc="http://schemas.openxmlformats.org/drawingml/2006/lockedCanvas" id="{E67EA4FA-4D59-480A-942F-8112EB0273F8}"/>
              </a:ext>
            </a:extLst>
          </p:cNvPr>
          <p:cNvGraphicFramePr>
            <a:graphicFrameLocks/>
          </p:cNvGraphicFramePr>
          <p:nvPr/>
        </p:nvGraphicFramePr>
        <p:xfrm>
          <a:off x="251520" y="1052736"/>
          <a:ext cx="8643997" cy="5357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345339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000" b="1" dirty="0"/>
              <a:t>Расходи </a:t>
            </a:r>
            <a:r>
              <a:rPr lang="sr-Cyrl-RS" sz="2000" b="1" dirty="0" smtClean="0"/>
              <a:t>и издаци буџета </a:t>
            </a:r>
            <a:r>
              <a:rPr lang="sr-Cyrl-RS" sz="2000" b="1" dirty="0"/>
              <a:t>расподељени по буџетским корисницима</a:t>
            </a:r>
            <a:endParaRPr lang="en-US" sz="2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551049695"/>
              </p:ext>
            </p:extLst>
          </p:nvPr>
        </p:nvGraphicFramePr>
        <p:xfrm>
          <a:off x="611560" y="1412776"/>
          <a:ext cx="7529492" cy="4715270"/>
        </p:xfrm>
        <a:graphic>
          <a:graphicData uri="http://schemas.openxmlformats.org/drawingml/2006/table">
            <a:tbl>
              <a:tblPr firstRow="1" firstCol="1" bandRow="1">
                <a:tableStyleId>{8799B23B-EC83-4686-B30A-512413B5E67A}</a:tableStyleId>
              </a:tblPr>
              <a:tblGrid>
                <a:gridCol w="580681">
                  <a:extLst>
                    <a:ext uri="{9D8B030D-6E8A-4147-A177-3AD203B41FA5}">
                      <a16:colId xmlns:a16="http://schemas.microsoft.com/office/drawing/2014/main" xmlns="" val="20000"/>
                    </a:ext>
                  </a:extLst>
                </a:gridCol>
                <a:gridCol w="4451883">
                  <a:extLst>
                    <a:ext uri="{9D8B030D-6E8A-4147-A177-3AD203B41FA5}">
                      <a16:colId xmlns:a16="http://schemas.microsoft.com/office/drawing/2014/main" xmlns="" val="20001"/>
                    </a:ext>
                  </a:extLst>
                </a:gridCol>
                <a:gridCol w="1628139">
                  <a:extLst>
                    <a:ext uri="{9D8B030D-6E8A-4147-A177-3AD203B41FA5}">
                      <a16:colId xmlns:a16="http://schemas.microsoft.com/office/drawing/2014/main" xmlns="" val="20002"/>
                    </a:ext>
                  </a:extLst>
                </a:gridCol>
                <a:gridCol w="868789">
                  <a:extLst>
                    <a:ext uri="{9D8B030D-6E8A-4147-A177-3AD203B41FA5}">
                      <a16:colId xmlns:a16="http://schemas.microsoft.com/office/drawing/2014/main" xmlns="" val="20003"/>
                    </a:ext>
                  </a:extLst>
                </a:gridCol>
              </a:tblGrid>
              <a:tr h="780019">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400" dirty="0" err="1">
                          <a:effectLst/>
                        </a:rPr>
                        <a:t>Назив</a:t>
                      </a:r>
                      <a:r>
                        <a:rPr lang="en-US" sz="1400" dirty="0">
                          <a:effectLst/>
                        </a:rPr>
                        <a:t> </a:t>
                      </a:r>
                      <a:r>
                        <a:rPr lang="sr-Cyrl-RS" sz="1400" dirty="0">
                          <a:effectLst/>
                        </a:rPr>
                        <a:t>буџетског </a:t>
                      </a:r>
                      <a:r>
                        <a:rPr lang="en-US" sz="1400" dirty="0" err="1" smtClean="0">
                          <a:effectLst/>
                        </a:rPr>
                        <a:t>корисника</a:t>
                      </a:r>
                      <a:endParaRPr lang="sr-Cyrl-RS" sz="1400" dirty="0" smtClean="0">
                        <a:effectLst/>
                      </a:endParaRPr>
                    </a:p>
                    <a:p>
                      <a:pPr marL="0" marR="0" algn="ctr">
                        <a:spcBef>
                          <a:spcPts val="0"/>
                        </a:spcBef>
                        <a:spcAft>
                          <a:spcPts val="0"/>
                        </a:spcAft>
                      </a:pPr>
                      <a:r>
                        <a:rPr lang="sr-Cyrl-RS" sz="1200" dirty="0" smtClean="0">
                          <a:effectLst/>
                        </a:rPr>
                        <a:t> ( директни</a:t>
                      </a:r>
                      <a:r>
                        <a:rPr lang="sr-Cyrl-RS" sz="1200" baseline="0" dirty="0" smtClean="0">
                          <a:effectLst/>
                        </a:rPr>
                        <a:t>, индиректни и остали корисници)</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a:t>
                      </a:r>
                      <a:r>
                        <a:rPr lang="sr-Cyrl-RS" sz="1200" dirty="0" smtClean="0"/>
                        <a:t>из</a:t>
                      </a:r>
                    </a:p>
                    <a:p>
                      <a:pPr algn="ctr"/>
                      <a:r>
                        <a:rPr lang="sr-Cyrl-RS" sz="1200" dirty="0" smtClean="0"/>
                        <a:t> </a:t>
                      </a:r>
                      <a:r>
                        <a:rPr lang="sr-Cyrl-RS" sz="1200" dirty="0"/>
                        <a:t>Одлуке о буџету за </a:t>
                      </a:r>
                      <a:r>
                        <a:rPr lang="sr-Cyrl-RS" sz="1200" dirty="0" smtClean="0"/>
                        <a:t>2025. </a:t>
                      </a:r>
                      <a:r>
                        <a:rPr lang="sr-Cyrl-RS" sz="1200" dirty="0"/>
                        <a:t>годину </a:t>
                      </a:r>
                      <a:endParaRPr lang="sr-Cyrl-RS" sz="1200" dirty="0" smtClean="0"/>
                    </a:p>
                    <a:p>
                      <a:pPr algn="ctr"/>
                      <a:r>
                        <a:rPr lang="sr-Cyrl-RS" sz="1200" dirty="0" smtClean="0"/>
                        <a:t> </a:t>
                      </a:r>
                      <a:r>
                        <a:rPr lang="sr-Cyrl-RS" sz="1200" dirty="0"/>
                        <a:t>(износ у динарима)</a:t>
                      </a:r>
                      <a:endParaRPr lang="en-US" sz="1200" dirty="0"/>
                    </a:p>
                  </a:txBody>
                  <a:tcPr marL="68580" marR="68580" marT="0" marB="0" anchor="ctr"/>
                </a:tc>
                <a:tc>
                  <a:txBody>
                    <a:bodyPr/>
                    <a:lstStyle/>
                    <a:p>
                      <a:pPr algn="ctr"/>
                      <a:r>
                        <a:rPr lang="sr-Cyrl-RS" sz="1200" dirty="0"/>
                        <a:t>%  буџета по </a:t>
                      </a:r>
                      <a:r>
                        <a:rPr lang="sr-Cyrl-RS" sz="1200" dirty="0" smtClean="0"/>
                        <a:t>кориснику</a:t>
                      </a:r>
                      <a:endParaRPr lang="sr-Latn-RS" sz="1200" dirty="0" smtClean="0"/>
                    </a:p>
                    <a:p>
                      <a:pPr algn="ctr"/>
                      <a:endParaRPr lang="en-US" sz="1200" dirty="0"/>
                    </a:p>
                  </a:txBody>
                  <a:tcPr marL="68580" marR="68580" marT="0" marB="0" anchor="ctr"/>
                </a:tc>
                <a:extLst>
                  <a:ext uri="{0D108BD9-81ED-4DB2-BD59-A6C34878D82A}">
                    <a16:rowId xmlns:a16="http://schemas.microsoft.com/office/drawing/2014/main" xmlns="" val="10000"/>
                  </a:ext>
                </a:extLst>
              </a:tr>
              <a:tr h="243756">
                <a:tc>
                  <a:txBody>
                    <a:bodyPr/>
                    <a:lstStyle/>
                    <a:p>
                      <a:pPr marL="0" marR="0" algn="ctr">
                        <a:spcBef>
                          <a:spcPts val="0"/>
                        </a:spcBef>
                        <a:spcAft>
                          <a:spcPts val="0"/>
                        </a:spcAft>
                      </a:pPr>
                      <a:r>
                        <a:rPr lang="en-US" sz="1000" dirty="0" smtClean="0">
                          <a:effectLst/>
                        </a:rPr>
                        <a:t>1</a:t>
                      </a:r>
                      <a:r>
                        <a:rPr lang="en-US" sz="1000" dirty="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sr-Cyrl-RS" sz="1200" dirty="0" smtClean="0">
                          <a:latin typeface="Times New Roman"/>
                          <a:ea typeface="Calibri"/>
                          <a:cs typeface="Times New Roman"/>
                        </a:rPr>
                        <a:t>СКУПШТИНА</a:t>
                      </a:r>
                      <a:endParaRPr lang="en-US" sz="1100" dirty="0">
                        <a:latin typeface="Calibri"/>
                        <a:ea typeface="Calibri"/>
                        <a:cs typeface="Times New Roman"/>
                      </a:endParaRPr>
                    </a:p>
                  </a:txBody>
                  <a:tcPr marL="68580" marR="68580" marT="0" marB="0"/>
                </a:tc>
                <a:tc>
                  <a:txBody>
                    <a:bodyPr/>
                    <a:lstStyle/>
                    <a:p>
                      <a:pPr algn="r">
                        <a:spcAft>
                          <a:spcPts val="0"/>
                        </a:spcAft>
                      </a:pPr>
                      <a:r>
                        <a:rPr lang="sr-Cyrl-RS" sz="1200" dirty="0" smtClean="0">
                          <a:latin typeface="Times New Roman"/>
                          <a:ea typeface="Calibri"/>
                          <a:cs typeface="Times New Roman"/>
                        </a:rPr>
                        <a:t>24</a:t>
                      </a:r>
                      <a:r>
                        <a:rPr lang="en-US" sz="1200" dirty="0" smtClean="0">
                          <a:latin typeface="Times New Roman"/>
                          <a:ea typeface="Calibri"/>
                          <a:cs typeface="Times New Roman"/>
                        </a:rPr>
                        <a:t>.</a:t>
                      </a:r>
                      <a:r>
                        <a:rPr lang="sr-Cyrl-RS" sz="1200" dirty="0" smtClean="0">
                          <a:latin typeface="Times New Roman"/>
                          <a:ea typeface="Calibri"/>
                          <a:cs typeface="Times New Roman"/>
                        </a:rPr>
                        <a:t>479</a:t>
                      </a:r>
                      <a:r>
                        <a:rPr lang="en-US" sz="1200" dirty="0" smtClean="0">
                          <a:latin typeface="Times New Roman"/>
                          <a:ea typeface="Calibri"/>
                          <a:cs typeface="Times New Roman"/>
                        </a:rPr>
                        <a:t>.</a:t>
                      </a:r>
                      <a:r>
                        <a:rPr lang="sr-Cyrl-RS" sz="1200" dirty="0" smtClean="0">
                          <a:latin typeface="Times New Roman"/>
                          <a:ea typeface="Calibri"/>
                          <a:cs typeface="Times New Roman"/>
                        </a:rPr>
                        <a:t>4</a:t>
                      </a:r>
                      <a:r>
                        <a:rPr lang="en-US" sz="1200" dirty="0" smtClean="0">
                          <a:latin typeface="Times New Roman"/>
                          <a:ea typeface="Calibri"/>
                          <a:cs typeface="Times New Roman"/>
                        </a:rPr>
                        <a:t>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1"/>
                  </a:ext>
                </a:extLst>
              </a:tr>
              <a:tr h="243756">
                <a:tc>
                  <a:txBody>
                    <a:bodyPr/>
                    <a:lstStyle/>
                    <a:p>
                      <a:pPr marL="0" marR="0" algn="ctr">
                        <a:spcBef>
                          <a:spcPts val="0"/>
                        </a:spcBef>
                        <a:spcAft>
                          <a:spcPts val="0"/>
                        </a:spcAft>
                      </a:pPr>
                      <a:r>
                        <a:rPr lang="sr-Cyrl-RS" sz="1000" dirty="0" smtClean="0">
                          <a:effectLst/>
                        </a:rPr>
                        <a:t>2</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ГРАДОНАЧЕЛНИК </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18.894.000,00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2"/>
                  </a:ext>
                </a:extLst>
              </a:tr>
              <a:tr h="243756">
                <a:tc>
                  <a:txBody>
                    <a:bodyPr/>
                    <a:lstStyle/>
                    <a:p>
                      <a:pPr marL="0" marR="0" algn="ctr">
                        <a:spcBef>
                          <a:spcPts val="0"/>
                        </a:spcBef>
                        <a:spcAft>
                          <a:spcPts val="0"/>
                        </a:spcAft>
                      </a:pPr>
                      <a:r>
                        <a:rPr lang="sr-Cyrl-RS" sz="1000" dirty="0" smtClean="0">
                          <a:effectLst/>
                        </a:rPr>
                        <a:t>3</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ГРАДСКО ВЕЋЕ</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18.219.000,00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3"/>
                  </a:ext>
                </a:extLst>
              </a:tr>
              <a:tr h="243756">
                <a:tc>
                  <a:txBody>
                    <a:bodyPr/>
                    <a:lstStyle/>
                    <a:p>
                      <a:pPr marL="0" marR="0" algn="ctr">
                        <a:spcBef>
                          <a:spcPts val="0"/>
                        </a:spcBef>
                        <a:spcAft>
                          <a:spcPts val="0"/>
                        </a:spcAft>
                      </a:pPr>
                      <a:r>
                        <a:rPr lang="sr-Cyrl-RS" sz="1000" dirty="0" smtClean="0">
                          <a:effectLst/>
                        </a:rPr>
                        <a:t>4</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ГРАДСКО ПРАВОБРАНИЛАШТВО</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8.968.000,00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4"/>
                  </a:ext>
                </a:extLst>
              </a:tr>
              <a:tr h="243756">
                <a:tc>
                  <a:txBody>
                    <a:bodyPr/>
                    <a:lstStyle/>
                    <a:p>
                      <a:pPr marL="0" marR="0" algn="ctr">
                        <a:spcBef>
                          <a:spcPts val="0"/>
                        </a:spcBef>
                        <a:spcAft>
                          <a:spcPts val="0"/>
                        </a:spcAft>
                      </a:pPr>
                      <a:r>
                        <a:rPr lang="sr-Cyrl-RS" sz="1000" dirty="0" smtClean="0">
                          <a:effectLst/>
                        </a:rPr>
                        <a:t>5</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ГРАДСКА УПРАВА</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2.342.232.350,00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5"/>
                  </a:ext>
                </a:extLst>
              </a:tr>
              <a:tr h="243756">
                <a:tc>
                  <a:txBody>
                    <a:bodyPr/>
                    <a:lstStyle/>
                    <a:p>
                      <a:pPr marL="0" marR="0" algn="ctr">
                        <a:spcBef>
                          <a:spcPts val="0"/>
                        </a:spcBef>
                        <a:spcAft>
                          <a:spcPts val="0"/>
                        </a:spcAft>
                      </a:pPr>
                      <a:r>
                        <a:rPr lang="sr-Cyrl-RS" sz="1000" dirty="0" smtClean="0">
                          <a:effectLst/>
                        </a:rPr>
                        <a:t>6</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МЕСНЕ ЗАЈЕДНИЦЕ </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22.422.600,00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6"/>
                  </a:ext>
                </a:extLst>
              </a:tr>
              <a:tr h="324379">
                <a:tc>
                  <a:txBody>
                    <a:bodyPr/>
                    <a:lstStyle/>
                    <a:p>
                      <a:pPr marL="0" marR="0" algn="ctr">
                        <a:spcBef>
                          <a:spcPts val="0"/>
                        </a:spcBef>
                        <a:spcAft>
                          <a:spcPts val="0"/>
                        </a:spcAft>
                      </a:pPr>
                      <a:r>
                        <a:rPr lang="sr-Cyrl-RS" sz="1000" dirty="0" smtClean="0">
                          <a:effectLst/>
                        </a:rPr>
                        <a:t>7.</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УСТАНОВЕ КУЛТУРЕ</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177.090.650,00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9"/>
                  </a:ext>
                </a:extLst>
              </a:tr>
              <a:tr h="243756">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ТУРИСТИЧКА ОРГАНИЗАЦИЈА </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67.545.500,00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0"/>
                  </a:ext>
                </a:extLst>
              </a:tr>
              <a:tr h="243756">
                <a:tc>
                  <a:txBody>
                    <a:bodyPr/>
                    <a:lstStyle/>
                    <a:p>
                      <a:pPr marL="0" marR="0" algn="ctr">
                        <a:spcBef>
                          <a:spcPts val="0"/>
                        </a:spcBef>
                        <a:spcAft>
                          <a:spcPts val="0"/>
                        </a:spcAft>
                      </a:pPr>
                      <a:r>
                        <a:rPr lang="sr-Cyrl-RS" sz="1000" dirty="0" smtClean="0">
                          <a:effectLst/>
                        </a:rPr>
                        <a:t>9</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algn="just">
                        <a:spcAft>
                          <a:spcPts val="0"/>
                        </a:spcAft>
                      </a:pPr>
                      <a:r>
                        <a:rPr lang="en-US" sz="1200" dirty="0">
                          <a:latin typeface="Times New Roman"/>
                          <a:ea typeface="Calibri"/>
                          <a:cs typeface="Times New Roman"/>
                        </a:rPr>
                        <a:t>ПРЕДШКОЛСКА УСТАНОВА „ЧАРОЛИЈА“</a:t>
                      </a:r>
                      <a:endParaRPr lang="en-US" sz="1100" dirty="0">
                        <a:latin typeface="Calibri"/>
                        <a:ea typeface="Calibri"/>
                        <a:cs typeface="Times New Roman"/>
                      </a:endParaRPr>
                    </a:p>
                  </a:txBody>
                  <a:tcPr marL="68580" marR="68580" marT="0" marB="0"/>
                </a:tc>
                <a:tc>
                  <a:txBody>
                    <a:bodyPr/>
                    <a:lstStyle/>
                    <a:p>
                      <a:pPr algn="r">
                        <a:spcAft>
                          <a:spcPts val="0"/>
                        </a:spcAft>
                      </a:pPr>
                      <a:r>
                        <a:rPr lang="en-US" sz="1200" dirty="0">
                          <a:latin typeface="Times New Roman"/>
                          <a:ea typeface="Calibri"/>
                          <a:cs typeface="Times New Roman"/>
                        </a:rPr>
                        <a:t>280.148.500,00</a:t>
                      </a:r>
                      <a:endParaRPr lang="en-US" sz="1100" dirty="0">
                        <a:latin typeface="Calibri"/>
                        <a:ea typeface="Calibri"/>
                        <a:cs typeface="Times New Roman"/>
                      </a:endParaRPr>
                    </a:p>
                  </a:txBody>
                  <a:tcPr marL="68580" marR="68580" marT="0" marB="0"/>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2"/>
                  </a:ext>
                </a:extLst>
              </a:tr>
              <a:tr h="243756">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b="1" dirty="0" smtClean="0">
                          <a:solidFill>
                            <a:schemeClr val="tx1"/>
                          </a:solidFill>
                          <a:effectLst/>
                          <a:latin typeface="Times New Roman"/>
                          <a:ea typeface="Times New Roman"/>
                        </a:rPr>
                        <a:t>2.960.000.000,00</a:t>
                      </a:r>
                      <a:endParaRPr lang="en-US" sz="1200" b="1" dirty="0">
                        <a:solidFill>
                          <a:schemeClr val="tx1"/>
                        </a:solidFill>
                        <a:effectLst/>
                        <a:latin typeface="Times New Roman"/>
                        <a:ea typeface="Times New Roman"/>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4"/>
                  </a:ext>
                </a:extLst>
              </a:tr>
              <a:tr h="243756">
                <a:tc>
                  <a:txBody>
                    <a:bodyPr/>
                    <a:lstStyle/>
                    <a:p>
                      <a:pPr marL="0" marR="0" algn="ctr" defTabSz="914400" rtl="0" eaLnBrk="1" latinLnBrk="0" hangingPunct="1">
                        <a:spcBef>
                          <a:spcPts val="0"/>
                        </a:spcBef>
                        <a:spcAft>
                          <a:spcPts val="0"/>
                        </a:spcAft>
                      </a:pP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sr-Latn-RS" sz="1200" dirty="0" smtClean="0">
                        <a:solidFill>
                          <a:schemeClr val="tx1"/>
                        </a:solidFill>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5"/>
                  </a:ext>
                </a:extLst>
              </a:tr>
              <a:tr h="243756">
                <a:tc>
                  <a:txBody>
                    <a:bodyPr/>
                    <a:lstStyle/>
                    <a:p>
                      <a:pPr marL="0" marR="0" algn="ctr" defTabSz="914400" rtl="0" eaLnBrk="1" latinLnBrk="0" hangingPunct="1">
                        <a:spcBef>
                          <a:spcPts val="0"/>
                        </a:spcBef>
                        <a:spcAft>
                          <a:spcPts val="0"/>
                        </a:spcAft>
                      </a:pP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endParaRPr lang="en-US" sz="1200" dirty="0">
                        <a:solidFill>
                          <a:schemeClr val="tx1"/>
                        </a:solidFill>
                        <a:effectLst/>
                        <a:latin typeface="Times New Roman"/>
                        <a:ea typeface="Times New Roman"/>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6"/>
                  </a:ext>
                </a:extLst>
              </a:tr>
              <a:tr h="243756">
                <a:tc>
                  <a:txBody>
                    <a:bodyPr/>
                    <a:lstStyle/>
                    <a:p>
                      <a:pPr marL="0" marR="0" algn="ctr" defTabSz="914400" rtl="0" eaLnBrk="1" latinLnBrk="0" hangingPunct="1">
                        <a:spcBef>
                          <a:spcPts val="0"/>
                        </a:spcBef>
                        <a:spcAft>
                          <a:spcPts val="0"/>
                        </a:spcAft>
                      </a:pP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sr-Latn-RS" sz="1200" dirty="0" smtClean="0">
                        <a:solidFill>
                          <a:schemeClr val="tx1"/>
                        </a:solidFill>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7"/>
                  </a:ext>
                </a:extLst>
              </a:tr>
              <a:tr h="225961">
                <a:tc>
                  <a:txBody>
                    <a:bodyPr/>
                    <a:lstStyle/>
                    <a:p>
                      <a:pPr marL="0" marR="0" algn="ctr" defTabSz="914400" rtl="0" eaLnBrk="1" latinLnBrk="0" hangingPunct="1">
                        <a:spcBef>
                          <a:spcPts val="0"/>
                        </a:spcBef>
                        <a:spcAft>
                          <a:spcPts val="0"/>
                        </a:spcAft>
                      </a:pP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endParaRPr lang="sr-Cyrl-RS" sz="1500" dirty="0" smtClean="0">
                        <a:effectLst/>
                        <a:latin typeface="+mn-lt"/>
                        <a:ea typeface="Times New Roman"/>
                      </a:endParaRPr>
                    </a:p>
                  </a:txBody>
                  <a:tcPr marL="68580" marR="68580" marT="0" marB="0"/>
                </a:tc>
                <a:tc>
                  <a:txBody>
                    <a:bodyPr/>
                    <a:lstStyle/>
                    <a:p>
                      <a:pPr algn="r"/>
                      <a:endParaRPr lang="sr-Latn-RS" sz="1200" dirty="0">
                        <a:solidFill>
                          <a:schemeClr val="tx1"/>
                        </a:solidFill>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8"/>
                  </a:ext>
                </a:extLst>
              </a:tr>
              <a:tr h="225961">
                <a:tc>
                  <a:txBody>
                    <a:bodyPr/>
                    <a:lstStyle/>
                    <a:p>
                      <a:pPr marL="0" marR="0" algn="ctr" defTabSz="914400" rtl="0" eaLnBrk="1" latinLnBrk="0" hangingPunct="1">
                        <a:spcBef>
                          <a:spcPts val="0"/>
                        </a:spcBef>
                        <a:spcAft>
                          <a:spcPts val="0"/>
                        </a:spcAft>
                      </a:pP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endParaRPr lang="en-US" sz="1500" dirty="0">
                        <a:effectLst/>
                        <a:latin typeface="+mn-lt"/>
                        <a:ea typeface="Times New Roman"/>
                      </a:endParaRPr>
                    </a:p>
                  </a:txBody>
                  <a:tcPr marL="68580" marR="68580" marT="0" marB="0"/>
                </a:tc>
                <a:tc>
                  <a:txBody>
                    <a:bodyPr/>
                    <a:lstStyle/>
                    <a:p>
                      <a:pPr marL="0" marR="0" algn="r">
                        <a:spcBef>
                          <a:spcPts val="0"/>
                        </a:spcBef>
                        <a:spcAft>
                          <a:spcPts val="0"/>
                        </a:spcAft>
                      </a:pPr>
                      <a:endParaRPr lang="en-US" sz="1200" dirty="0">
                        <a:solidFill>
                          <a:schemeClr val="tx1"/>
                        </a:solidFill>
                        <a:effectLst/>
                        <a:latin typeface="Times New Roman"/>
                        <a:ea typeface="Times New Roman"/>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9"/>
                  </a:ext>
                </a:extLst>
              </a:tr>
              <a:tr h="189728">
                <a:tc>
                  <a:txBody>
                    <a:bodyPr/>
                    <a:lstStyle/>
                    <a:p>
                      <a:pPr marL="0" marR="0" algn="ctr" defTabSz="914400" rtl="0" eaLnBrk="1" latinLnBrk="0" hangingPunct="1">
                        <a:spcBef>
                          <a:spcPts val="0"/>
                        </a:spcBef>
                        <a:spcAft>
                          <a:spcPts val="0"/>
                        </a:spcAft>
                      </a:pP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l">
                        <a:spcBef>
                          <a:spcPts val="0"/>
                        </a:spcBef>
                        <a:spcAft>
                          <a:spcPts val="0"/>
                        </a:spcAft>
                      </a:pPr>
                      <a:endParaRPr lang="en-US" sz="1500" b="0" dirty="0">
                        <a:effectLst/>
                        <a:latin typeface="Calibri" pitchFamily="34" charset="0"/>
                        <a:ea typeface="Times New Roman"/>
                      </a:endParaRPr>
                    </a:p>
                  </a:txBody>
                  <a:tcPr marL="68580" marR="68580" marT="0" marB="0" anchor="b"/>
                </a:tc>
                <a:tc>
                  <a:txBody>
                    <a:bodyPr/>
                    <a:lstStyle/>
                    <a:p>
                      <a:pPr marL="0" marR="0" algn="r">
                        <a:spcBef>
                          <a:spcPts val="0"/>
                        </a:spcBef>
                        <a:spcAft>
                          <a:spcPts val="0"/>
                        </a:spcAft>
                      </a:pPr>
                      <a:endParaRPr lang="en-US" sz="1200" dirty="0">
                        <a:solidFill>
                          <a:schemeClr val="tx1"/>
                        </a:solidFill>
                        <a:effectLst/>
                        <a:latin typeface="Times New Roman"/>
                        <a:ea typeface="Times New Roman"/>
                      </a:endParaRPr>
                    </a:p>
                  </a:txBody>
                  <a:tcPr marL="68580" marR="68580" marT="0" marB="0" anchor="b"/>
                </a:tc>
                <a:tc>
                  <a:txBody>
                    <a:bodyPr/>
                    <a:lstStyle/>
                    <a:p>
                      <a:pPr algn="r" fontAlgn="b"/>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xmlns="" val="2847613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716016" y="3356992"/>
            <a:ext cx="3623581" cy="2415721"/>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48064" y="433254"/>
            <a:ext cx="3739344" cy="2492896"/>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39552" y="332656"/>
            <a:ext cx="4041138" cy="2694092"/>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79512" y="3501008"/>
            <a:ext cx="4002130" cy="2926557"/>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xmlns=""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xmlns="" val="339571545"/>
              </p:ext>
            </p:extLst>
          </p:nvPr>
        </p:nvGraphicFramePr>
        <p:xfrm>
          <a:off x="785786" y="1142986"/>
          <a:ext cx="7890670" cy="5258779"/>
        </p:xfrm>
        <a:graphic>
          <a:graphicData uri="http://schemas.openxmlformats.org/drawingml/2006/table">
            <a:tbl>
              <a:tblPr firstRow="1" firstCol="1" bandRow="1">
                <a:tableStyleId>{E8B1032C-EA38-4F05-BA0D-38AFFFC7BED3}</a:tableStyleId>
              </a:tblPr>
              <a:tblGrid>
                <a:gridCol w="4371790">
                  <a:extLst>
                    <a:ext uri="{9D8B030D-6E8A-4147-A177-3AD203B41FA5}">
                      <a16:colId xmlns:a16="http://schemas.microsoft.com/office/drawing/2014/main" xmlns="" val="20000"/>
                    </a:ext>
                  </a:extLst>
                </a:gridCol>
                <a:gridCol w="1223799">
                  <a:extLst>
                    <a:ext uri="{9D8B030D-6E8A-4147-A177-3AD203B41FA5}">
                      <a16:colId xmlns:a16="http://schemas.microsoft.com/office/drawing/2014/main" xmlns="" val="20001"/>
                    </a:ext>
                  </a:extLst>
                </a:gridCol>
                <a:gridCol w="1053242">
                  <a:extLst>
                    <a:ext uri="{9D8B030D-6E8A-4147-A177-3AD203B41FA5}">
                      <a16:colId xmlns:a16="http://schemas.microsoft.com/office/drawing/2014/main" xmlns="" val="20002"/>
                    </a:ext>
                  </a:extLst>
                </a:gridCol>
                <a:gridCol w="1241839">
                  <a:extLst>
                    <a:ext uri="{9D8B030D-6E8A-4147-A177-3AD203B41FA5}">
                      <a16:colId xmlns:a16="http://schemas.microsoft.com/office/drawing/2014/main" xmlns="" val="20003"/>
                    </a:ext>
                  </a:extLst>
                </a:gridCol>
              </a:tblGrid>
              <a:tr h="657931">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400" dirty="0">
                          <a:effectLst/>
                        </a:rPr>
                        <a:t>Планирана средства </a:t>
                      </a:r>
                      <a:endParaRPr lang="sr-Cyrl-RS" sz="1400" dirty="0" smtClean="0">
                        <a:effectLst/>
                      </a:endParaRPr>
                    </a:p>
                    <a:p>
                      <a:pPr marL="0" marR="0" algn="ctr">
                        <a:spcBef>
                          <a:spcPts val="0"/>
                        </a:spcBef>
                        <a:spcAft>
                          <a:spcPts val="0"/>
                        </a:spcAft>
                      </a:pPr>
                      <a:r>
                        <a:rPr lang="sr-Cyrl-RS" sz="1400" dirty="0" smtClean="0">
                          <a:effectLst/>
                        </a:rPr>
                        <a:t>(</a:t>
                      </a:r>
                      <a:r>
                        <a:rPr lang="sr-Cyrl-RS" sz="1400" dirty="0">
                          <a:effectLst/>
                        </a:rPr>
                        <a:t>и</a:t>
                      </a:r>
                      <a:r>
                        <a:rPr lang="en-US" sz="1400" dirty="0" err="1">
                          <a:effectLst/>
                        </a:rPr>
                        <a:t>знос</a:t>
                      </a:r>
                      <a:r>
                        <a:rPr lang="en-US" sz="1400" dirty="0">
                          <a:effectLst/>
                        </a:rPr>
                        <a:t> у </a:t>
                      </a:r>
                      <a:r>
                        <a:rPr lang="en-US" sz="1400" dirty="0" err="1">
                          <a:effectLst/>
                        </a:rPr>
                        <a:t>динарима</a:t>
                      </a:r>
                      <a:r>
                        <a:rPr lang="sr-Cyrl-RS" sz="1400" dirty="0">
                          <a:effectLst/>
                        </a:rPr>
                        <a:t>)</a:t>
                      </a:r>
                      <a:endParaRPr lang="en-US" sz="14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28965">
                <a:tc vMerge="1">
                  <a:txBody>
                    <a:bodyPr/>
                    <a:lstStyle/>
                    <a:p>
                      <a:endParaRPr lang="en-US"/>
                    </a:p>
                  </a:txBody>
                  <a:tcPr/>
                </a:tc>
                <a:tc>
                  <a:txBody>
                    <a:bodyPr/>
                    <a:lstStyle/>
                    <a:p>
                      <a:pPr marL="0" marR="0" algn="ctr">
                        <a:spcBef>
                          <a:spcPts val="0"/>
                        </a:spcBef>
                        <a:spcAft>
                          <a:spcPts val="0"/>
                        </a:spcAft>
                      </a:pPr>
                      <a:r>
                        <a:rPr lang="en-US" sz="1500" dirty="0" smtClean="0">
                          <a:effectLst/>
                        </a:rPr>
                        <a:t>202</a:t>
                      </a:r>
                      <a:r>
                        <a:rPr lang="sr-Cyrl-RS" sz="1500" dirty="0" smtClean="0">
                          <a:effectLst/>
                        </a:rPr>
                        <a:t>5</a:t>
                      </a:r>
                      <a:r>
                        <a:rPr lang="sr-Latn-RS" sz="1500" dirty="0" smtClean="0">
                          <a:effectLst/>
                        </a:rPr>
                        <a:t>.</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Cyrl-RS" sz="1500" dirty="0" smtClean="0">
                          <a:effectLst/>
                        </a:rPr>
                        <a:t>6</a:t>
                      </a:r>
                      <a:r>
                        <a:rPr lang="sr-Latn-RS" sz="1500" dirty="0" smtClean="0">
                          <a:effectLst/>
                        </a:rPr>
                        <a:t>.</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Cyrl-RS" sz="1500" dirty="0" smtClean="0">
                          <a:effectLst/>
                        </a:rPr>
                        <a:t>7</a:t>
                      </a:r>
                      <a:r>
                        <a:rPr lang="sr-Latn-RS" sz="1500" dirty="0" smtClean="0">
                          <a:effectLst/>
                        </a:rPr>
                        <a:t>.</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a16="http://schemas.microsoft.com/office/drawing/2014/main" xmlns="" val="10001"/>
                  </a:ext>
                </a:extLst>
              </a:tr>
              <a:tr h="2412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 Паметна прекогранична отпорност у ванредним ситуацијама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36.909.500,00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a16="http://schemas.microsoft.com/office/drawing/2014/main" xmlns="" val="10002"/>
                  </a:ext>
                </a:extLst>
              </a:tr>
              <a:tr h="2412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 Изградња линије муља по систему кључ</a:t>
                      </a:r>
                      <a:r>
                        <a:rPr lang="sr-Cyrl-RS" sz="1100" baseline="0" dirty="0" smtClean="0">
                          <a:effectLst/>
                          <a:latin typeface="Arial Narrow" pitchFamily="34" charset="0"/>
                          <a:ea typeface="Times New Roman"/>
                          <a:cs typeface="Rod" pitchFamily="49" charset="-79"/>
                        </a:rPr>
                        <a:t> у руке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35.000.000,00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3"/>
                  </a:ext>
                </a:extLst>
              </a:tr>
              <a:tr h="4824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3. Радови на увођењу система грејања у</a:t>
                      </a:r>
                      <a:r>
                        <a:rPr lang="sr-Cyrl-RS" sz="1100" baseline="0" dirty="0" smtClean="0">
                          <a:effectLst/>
                          <a:latin typeface="Arial Narrow" pitchFamily="34" charset="0"/>
                          <a:ea typeface="Times New Roman"/>
                          <a:cs typeface="Rod" pitchFamily="49" charset="-79"/>
                        </a:rPr>
                        <a:t> спортској сали у насељеном месту Гудурица</a:t>
                      </a:r>
                      <a:endParaRPr lang="en-US" sz="1100" dirty="0" smtClean="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3.000.000,00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4"/>
                  </a:ext>
                </a:extLst>
              </a:tr>
              <a:tr h="241241">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 Опремање</a:t>
                      </a:r>
                      <a:r>
                        <a:rPr lang="sr-Cyrl-RS" sz="1100" b="1" baseline="0" dirty="0" smtClean="0">
                          <a:effectLst/>
                          <a:latin typeface="Arial Narrow" pitchFamily="34" charset="0"/>
                          <a:ea typeface="Times New Roman"/>
                          <a:cs typeface="Rod" pitchFamily="49" charset="-79"/>
                        </a:rPr>
                        <a:t> инфраструктуром дела северне зоне у Вршцу-прва фаза</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5.028.323,00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5"/>
                  </a:ext>
                </a:extLst>
              </a:tr>
              <a:tr h="4824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 </a:t>
                      </a:r>
                      <a:r>
                        <a:rPr lang="sr-Cyrl-RS" sz="1100" dirty="0" smtClean="0">
                          <a:effectLst/>
                          <a:latin typeface="Arial Narrow" pitchFamily="34" charset="0"/>
                          <a:ea typeface="Times New Roman"/>
                          <a:cs typeface="Rod" pitchFamily="49" charset="-79"/>
                        </a:rPr>
                        <a:t>Завршетак започетих радова по пројектно техничкој документацији и грађевинској дозволи за школску фискултурну салу у насељеном</a:t>
                      </a:r>
                      <a:r>
                        <a:rPr lang="sr-Cyrl-RS" sz="1100" baseline="0" dirty="0" smtClean="0">
                          <a:effectLst/>
                          <a:latin typeface="Arial Narrow" pitchFamily="34" charset="0"/>
                          <a:ea typeface="Times New Roman"/>
                          <a:cs typeface="Rod" pitchFamily="49" charset="-79"/>
                        </a:rPr>
                        <a:t> месту Уљма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9.700.000,00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6"/>
                  </a:ext>
                </a:extLst>
              </a:tr>
              <a:tr h="723724">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7"/>
                  </a:ext>
                </a:extLst>
              </a:tr>
              <a:tr h="37009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8"/>
                  </a:ext>
                </a:extLst>
              </a:tr>
              <a:tr h="370096">
                <a:tc>
                  <a:txBody>
                    <a:bodyPr/>
                    <a:lstStyle/>
                    <a:p>
                      <a:pPr marL="0" marR="0">
                        <a:spcBef>
                          <a:spcPts val="0"/>
                        </a:spcBef>
                        <a:spcAft>
                          <a:spcPts val="0"/>
                        </a:spcAft>
                      </a:pPr>
                      <a:endParaRPr lang="sr-Cyrl-RS" sz="1100" baseline="0" dirty="0" smtClean="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0"/>
                  </a:ext>
                </a:extLst>
              </a:tr>
              <a:tr h="308180">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1"/>
                  </a:ext>
                </a:extLst>
              </a:tr>
              <a:tr h="308180">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2"/>
                  </a:ext>
                </a:extLst>
              </a:tr>
              <a:tr h="241241">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3"/>
                  </a:ext>
                </a:extLst>
              </a:tr>
              <a:tr h="241241">
                <a:tc>
                  <a:txBody>
                    <a:bodyPr/>
                    <a:lstStyle/>
                    <a:p>
                      <a:pPr marL="0" marR="0" algn="r">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a:t>
            </a:r>
            <a:r>
              <a:rPr lang="sr-Cyrl-RS" sz="3000" dirty="0" smtClean="0"/>
              <a:t> пројекти у 2025. години  </a:t>
            </a:r>
            <a:endParaRPr lang="en-US" sz="3000" dirty="0"/>
          </a:p>
        </p:txBody>
      </p:sp>
    </p:spTree>
    <p:extLst>
      <p:ext uri="{BB962C8B-B14F-4D97-AF65-F5344CB8AC3E}">
        <p14:creationId xmlns:p14="http://schemas.microsoft.com/office/powerpoint/2010/main" xmlns="" val="21742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a:t>
            </a:r>
            <a:r>
              <a:rPr lang="en-US" dirty="0" smtClean="0"/>
              <a:t>2</a:t>
            </a:r>
            <a:r>
              <a:rPr lang="sr-Cyrl-RS" dirty="0" smtClean="0"/>
              <a:t>5. </a:t>
            </a:r>
            <a:r>
              <a:rPr lang="sr-Cyrl-RS" dirty="0"/>
              <a:t>годину, исту можете преузети на следећем линку интернет странице </a:t>
            </a:r>
            <a:r>
              <a:rPr lang="sr-Cyrl-RS" dirty="0" smtClean="0"/>
              <a:t>Града Вршца: </a:t>
            </a:r>
            <a:r>
              <a:rPr lang="sr-Cyrl-RS" dirty="0" smtClean="0">
                <a:solidFill>
                  <a:srgbClr val="FF0000"/>
                </a:solidFill>
              </a:rPr>
              <a:t>    </a:t>
            </a:r>
            <a:endParaRPr lang="sr-Latn-RS" dirty="0" smtClean="0">
              <a:solidFill>
                <a:srgbClr val="FF0000"/>
              </a:solidFill>
            </a:endParaRPr>
          </a:p>
          <a:p>
            <a:pPr marL="0" indent="0" algn="just">
              <a:buNone/>
            </a:pPr>
            <a:r>
              <a:rPr lang="en-US" dirty="0" smtClean="0">
                <a:solidFill>
                  <a:srgbClr val="FF0000"/>
                </a:solidFill>
              </a:rPr>
              <a:t>http://www.vrsac.com/docs/sluzbeni_list/2024/sluzbeni%20list%20grada%20br%2016-2024.pdf</a:t>
            </a:r>
            <a:endParaRPr lang="en-US" dirty="0"/>
          </a:p>
        </p:txBody>
      </p:sp>
      <p:sp>
        <p:nvSpPr>
          <p:cNvPr id="4" name="Slide Number Placeholder 3">
            <a:extLst>
              <a:ext uri="{FF2B5EF4-FFF2-40B4-BE49-F238E27FC236}">
                <a16:creationId xmlns:a16="http://schemas.microsoft.com/office/drawing/2014/main" xmlns="" id="{98AE72C1-4469-43B7-B387-2085293C7666}"/>
              </a:ext>
            </a:extLst>
          </p:cNvPr>
          <p:cNvSpPr>
            <a:spLocks noGrp="1"/>
          </p:cNvSpPr>
          <p:nvPr>
            <p:ph type="sldNum" sz="quarter" idx="12"/>
          </p:nvPr>
        </p:nvSpPr>
        <p:spPr/>
        <p:txBody>
          <a:bodyPr/>
          <a:lstStyle/>
          <a:p>
            <a:fld id="{75FB0A07-249F-4345-993B-6AB4700608B8}" type="slidenum">
              <a:rPr lang="en-US" smtClean="0"/>
              <a:pPr/>
              <a:t>21</a:t>
            </a:fld>
            <a:endParaRPr lang="en-US"/>
          </a:p>
        </p:txBody>
      </p:sp>
    </p:spTree>
    <p:extLst>
      <p:ext uri="{BB962C8B-B14F-4D97-AF65-F5344CB8AC3E}">
        <p14:creationId xmlns:p14="http://schemas.microsoft.com/office/powerpoint/2010/main" xmlns=""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524315"/>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342900" indent="-342900">
              <a:buFont typeface="+mj-lt"/>
              <a:buAutoNum type="arabicPeriod"/>
            </a:pPr>
            <a:r>
              <a:rPr lang="sr-Cyrl-RS" dirty="0" smtClean="0"/>
              <a:t>На </a:t>
            </a:r>
            <a:r>
              <a:rPr lang="sr-Cyrl-RS" dirty="0"/>
              <a:t>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dirty="0"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xmlns=""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t>Вршца</a:t>
            </a:r>
            <a:r>
              <a:rPr lang="sr-Cyrl-RS" dirty="0" smtClean="0">
                <a:solidFill>
                  <a:srgbClr val="FF0000"/>
                </a:solidFill>
              </a:rPr>
              <a:t> </a:t>
            </a:r>
            <a:r>
              <a:rPr lang="sr-Cyrl-RS" dirty="0" smtClean="0"/>
              <a:t>за 20</a:t>
            </a:r>
            <a:r>
              <a:rPr lang="en-US" dirty="0" smtClean="0"/>
              <a:t>2</a:t>
            </a:r>
            <a:r>
              <a:rPr lang="sr-Latn-RS" dirty="0" smtClean="0"/>
              <a:t>5</a:t>
            </a:r>
            <a:r>
              <a:rPr lang="sr-Cyrl-RS" dirty="0" smtClean="0"/>
              <a:t>.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p14="http://schemas.microsoft.com/office/powerpoint/2010/main" xmlns=""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a16="http://schemas.microsoft.com/office/drawing/2014/main" xmlns=""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a16="http://schemas.microsoft.com/office/drawing/2014/main" xmlns="" id="{E8E6BB9E-9E63-4256-A299-A33CF3B2B58A}"/>
              </a:ext>
            </a:extLst>
          </p:cNvPr>
          <p:cNvSpPr txBox="1">
            <a:spLocks noChangeArrowheads="1"/>
          </p:cNvSpPr>
          <p:nvPr/>
        </p:nvSpPr>
        <p:spPr>
          <a:xfrm>
            <a:off x="457200" y="1520825"/>
            <a:ext cx="4038600" cy="234022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a:t>
            </a:r>
            <a:r>
              <a:rPr lang="sr-Cyrl-RS" altLang="en-US" sz="1700" dirty="0" smtClean="0">
                <a:latin typeface="Calibri" panose="020F0502020204030204" pitchFamily="34" charset="0"/>
                <a:cs typeface="Calibri" panose="020F0502020204030204" pitchFamily="34" charset="0"/>
              </a:rPr>
              <a:t>Градско правобранилаштво</a:t>
            </a:r>
            <a:endParaRPr lang="ru-RU"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a16="http://schemas.microsoft.com/office/drawing/2014/main" xmlns=""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r>
              <a:rPr lang="ru-RU" altLang="en-US" sz="1700" dirty="0" smtClean="0">
                <a:cs typeface="Calibri" panose="020F0502020204030204" pitchFamily="34" charset="0"/>
              </a:rPr>
              <a:t>:</a:t>
            </a:r>
          </a:p>
          <a:p>
            <a:pPr>
              <a:spcBef>
                <a:spcPct val="20000"/>
              </a:spcBef>
            </a:pP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Туристичка </a:t>
            </a:r>
            <a:r>
              <a:rPr lang="ru-RU" altLang="en-US" sz="1700" dirty="0">
                <a:cs typeface="Calibri" panose="020F0502020204030204" pitchFamily="34" charset="0"/>
              </a:rPr>
              <a:t>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smtClean="0">
                <a:solidFill>
                  <a:srgbClr val="FF0000"/>
                </a:solidFill>
                <a:cs typeface="Calibri" panose="020F0502020204030204" pitchFamily="34" charset="0"/>
              </a:rPr>
              <a:t>      </a:t>
            </a:r>
            <a:endParaRPr lang="ru-RU" altLang="en-US" sz="1700" dirty="0">
              <a:cs typeface="Calibri" panose="020F0502020204030204" pitchFamily="34" charset="0"/>
            </a:endParaRP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a16="http://schemas.microsoft.com/office/drawing/2014/main" xmlns=""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a:t>
            </a:r>
            <a:r>
              <a:rPr lang="sr-Cyrl-RS" altLang="en-US" sz="1700" dirty="0" smtClean="0">
                <a:cs typeface="Calibri" panose="020F0502020204030204" pitchFamily="34" charset="0"/>
              </a:rPr>
              <a:t>Д</a:t>
            </a:r>
            <a:r>
              <a:rPr lang="ru-RU" altLang="en-US" sz="1700" dirty="0" smtClean="0">
                <a:cs typeface="Calibri" panose="020F0502020204030204" pitchFamily="34" charset="0"/>
              </a:rPr>
              <a:t>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p14="http://schemas.microsoft.com/office/powerpoint/2010/main" xmlns=""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a16="http://schemas.microsoft.com/office/drawing/2014/main" xmlns=""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p14="http://schemas.microsoft.com/office/powerpoint/2010/main" xmlns=""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p14="http://schemas.microsoft.com/office/powerpoint/2010/main" xmlns="" val="1020464631"/>
              </p:ext>
            </p:extLst>
          </p:nvPr>
        </p:nvGraphicFramePr>
        <p:xfrm>
          <a:off x="1142976" y="1285860"/>
          <a:ext cx="6609358" cy="4826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p14="http://schemas.microsoft.com/office/powerpoint/2010/main" xmlns="" val="461161361"/>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a16="http://schemas.microsoft.com/office/drawing/2014/main" xmlns=""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t>Вршца</a:t>
            </a:r>
            <a:r>
              <a:rPr lang="sr-Cyrl-RS" sz="1700" dirty="0" smtClean="0">
                <a:solidFill>
                  <a:srgbClr val="FF0000"/>
                </a:solidFill>
              </a:rPr>
              <a:t> </a:t>
            </a:r>
            <a:r>
              <a:rPr lang="sr-Cyrl-RS" sz="1700" dirty="0"/>
              <a:t>за </a:t>
            </a:r>
            <a:r>
              <a:rPr lang="sr-Cyrl-RS" sz="1700" dirty="0" smtClean="0"/>
              <a:t>20</a:t>
            </a:r>
            <a:r>
              <a:rPr lang="en-US" sz="1700" dirty="0" smtClean="0"/>
              <a:t>2</a:t>
            </a:r>
            <a:r>
              <a:rPr lang="sr-Latn-RS" sz="1700" dirty="0" smtClean="0"/>
              <a:t>5</a:t>
            </a:r>
            <a:r>
              <a:rPr lang="sr-Cyrl-RS" sz="1700" dirty="0" smtClean="0"/>
              <a:t>.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solidFill>
                  <a:schemeClr val="tx1">
                    <a:lumMod val="95000"/>
                    <a:lumOff val="5000"/>
                  </a:schemeClr>
                </a:solidFill>
              </a:rPr>
              <a:t>Одлуком о буџету </a:t>
            </a:r>
            <a:r>
              <a:rPr lang="sr-Cyrl-RS" sz="1700" dirty="0" smtClean="0">
                <a:solidFill>
                  <a:schemeClr val="tx1">
                    <a:lumMod val="95000"/>
                    <a:lumOff val="5000"/>
                  </a:schemeClr>
                </a:solidFill>
              </a:rPr>
              <a:t>Града  Вршца  </a:t>
            </a:r>
            <a:r>
              <a:rPr lang="sr-Cyrl-RS" sz="1700" dirty="0">
                <a:solidFill>
                  <a:schemeClr val="tx1">
                    <a:lumMod val="95000"/>
                    <a:lumOff val="5000"/>
                  </a:schemeClr>
                </a:solidFill>
              </a:rPr>
              <a:t>за </a:t>
            </a:r>
            <a:r>
              <a:rPr lang="sr-Cyrl-RS" sz="1700" dirty="0" smtClean="0">
                <a:solidFill>
                  <a:schemeClr val="tx1">
                    <a:lumMod val="95000"/>
                    <a:lumOff val="5000"/>
                  </a:schemeClr>
                </a:solidFill>
              </a:rPr>
              <a:t>20</a:t>
            </a:r>
            <a:r>
              <a:rPr lang="en-US" sz="1700" dirty="0" smtClean="0">
                <a:solidFill>
                  <a:schemeClr val="tx1">
                    <a:lumMod val="95000"/>
                    <a:lumOff val="5000"/>
                  </a:schemeClr>
                </a:solidFill>
              </a:rPr>
              <a:t>2</a:t>
            </a:r>
            <a:r>
              <a:rPr lang="sr-Cyrl-RS" sz="1700" dirty="0" smtClean="0">
                <a:solidFill>
                  <a:schemeClr val="tx1">
                    <a:lumMod val="95000"/>
                    <a:lumOff val="5000"/>
                  </a:schemeClr>
                </a:solidFill>
              </a:rPr>
              <a:t>5. </a:t>
            </a:r>
            <a:r>
              <a:rPr lang="sr-Cyrl-RS" sz="1700" dirty="0">
                <a:solidFill>
                  <a:schemeClr val="tx1">
                    <a:lumMod val="95000"/>
                    <a:lumOff val="5000"/>
                  </a:schemeClr>
                </a:solidFill>
              </a:rPr>
              <a:t>годину планирана су средства из буџета града у износу од</a:t>
            </a:r>
            <a:r>
              <a:rPr lang="en-GB" sz="1700" dirty="0">
                <a:solidFill>
                  <a:schemeClr val="tx1">
                    <a:lumMod val="95000"/>
                    <a:lumOff val="5000"/>
                  </a:schemeClr>
                </a:solidFill>
              </a:rPr>
              <a:t> </a:t>
            </a:r>
            <a:r>
              <a:rPr lang="sr-Latn-RS" sz="1700" dirty="0" smtClean="0">
                <a:solidFill>
                  <a:schemeClr val="tx1">
                    <a:lumMod val="95000"/>
                    <a:lumOff val="5000"/>
                  </a:schemeClr>
                </a:solidFill>
              </a:rPr>
              <a:t>2.7</a:t>
            </a:r>
            <a:r>
              <a:rPr lang="sr-Cyrl-RS" sz="1700" dirty="0" smtClean="0">
                <a:solidFill>
                  <a:schemeClr val="tx1">
                    <a:lumMod val="95000"/>
                    <a:lumOff val="5000"/>
                  </a:schemeClr>
                </a:solidFill>
              </a:rPr>
              <a:t>96</a:t>
            </a:r>
            <a:r>
              <a:rPr lang="sr-Latn-RS" sz="1700" dirty="0" smtClean="0">
                <a:solidFill>
                  <a:schemeClr val="tx1">
                    <a:lumMod val="95000"/>
                    <a:lumOff val="5000"/>
                  </a:schemeClr>
                </a:solidFill>
              </a:rPr>
              <a:t>.</a:t>
            </a:r>
            <a:r>
              <a:rPr lang="sr-Cyrl-RS" sz="1700" dirty="0" smtClean="0">
                <a:solidFill>
                  <a:schemeClr val="tx1">
                    <a:lumMod val="95000"/>
                    <a:lumOff val="5000"/>
                  </a:schemeClr>
                </a:solidFill>
              </a:rPr>
              <a:t>103.945 </a:t>
            </a:r>
            <a:r>
              <a:rPr lang="sr-Cyrl-RS" sz="1700" dirty="0">
                <a:solidFill>
                  <a:schemeClr val="tx1">
                    <a:lumMod val="95000"/>
                    <a:lumOff val="5000"/>
                  </a:schemeClr>
                </a:solidFill>
              </a:rPr>
              <a:t>динара и пренета средства из ранијих </a:t>
            </a:r>
            <a:r>
              <a:rPr lang="sr-Cyrl-RS" sz="1700" dirty="0" smtClean="0">
                <a:solidFill>
                  <a:schemeClr val="tx1">
                    <a:lumMod val="95000"/>
                    <a:lumOff val="5000"/>
                  </a:schemeClr>
                </a:solidFill>
              </a:rPr>
              <a:t>година, заједно са средствима из осталих извора финансирања у </a:t>
            </a:r>
            <a:r>
              <a:rPr lang="sr-Cyrl-RS" sz="1700" dirty="0">
                <a:solidFill>
                  <a:schemeClr val="tx1">
                    <a:lumMod val="95000"/>
                    <a:lumOff val="5000"/>
                  </a:schemeClr>
                </a:solidFill>
              </a:rPr>
              <a:t>износу од </a:t>
            </a:r>
            <a:r>
              <a:rPr lang="sr-Cyrl-RS" sz="1700" dirty="0" smtClean="0">
                <a:solidFill>
                  <a:schemeClr val="tx1">
                    <a:lumMod val="95000"/>
                    <a:lumOff val="5000"/>
                  </a:schemeClr>
                </a:solidFill>
              </a:rPr>
              <a:t>163.896.055</a:t>
            </a:r>
            <a:r>
              <a:rPr lang="sr-Latn-RS" sz="1700" dirty="0" smtClean="0">
                <a:solidFill>
                  <a:schemeClr val="tx1">
                    <a:lumMod val="95000"/>
                    <a:lumOff val="5000"/>
                  </a:schemeClr>
                </a:solidFill>
              </a:rPr>
              <a:t> </a:t>
            </a:r>
            <a:r>
              <a:rPr lang="sr-Cyrl-RS" sz="1700" dirty="0" smtClean="0">
                <a:solidFill>
                  <a:schemeClr val="tx1">
                    <a:lumMod val="95000"/>
                    <a:lumOff val="5000"/>
                  </a:schemeClr>
                </a:solidFill>
              </a:rPr>
              <a:t>динара</a:t>
            </a:r>
            <a:r>
              <a:rPr lang="sr-Cyrl-RS" sz="1700" dirty="0"/>
              <a:t>. </a:t>
            </a:r>
          </a:p>
        </p:txBody>
      </p:sp>
      <p:sp>
        <p:nvSpPr>
          <p:cNvPr id="4" name="Slide Number Placeholder 3">
            <a:extLst>
              <a:ext uri="{FF2B5EF4-FFF2-40B4-BE49-F238E27FC236}">
                <a16:creationId xmlns:a16="http://schemas.microsoft.com/office/drawing/2014/main" xmlns=""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p14="http://schemas.microsoft.com/office/powerpoint/2010/main" xmlns="" val="1659065681"/>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a16="http://schemas.microsoft.com/office/drawing/2014/main" xmlns=""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a16="http://schemas.microsoft.com/office/drawing/2014/main" xmlns="" id="{166762BC-F4C2-481D-B9D2-3C8B403BB8B2}"/>
              </a:ext>
            </a:extLst>
          </p:cNvPr>
          <p:cNvPicPr>
            <a:picLocks noChangeAspect="1"/>
          </p:cNvPicPr>
          <p:nvPr/>
        </p:nvPicPr>
        <p:blipFill>
          <a:blip r:embed="rId7" cstate="print">
            <a:extLst>
              <a:ext uri="{28A0092B-C50C-407E-A947-70E740481C1C}">
                <a14:useLocalDpi xmlns:a14="http://schemas.microsoft.com/office/drawing/2010/main" xmlns="" val="0"/>
              </a:ext>
              <a:ext uri="{837473B0-CC2E-450A-ABE3-18F120FF3D39}">
                <a1611:picAttrSrcUrl xmlns:a1611="http://schemas.microsoft.com/office/drawing/2016/11/main" xmlns=""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a16="http://schemas.microsoft.com/office/drawing/2014/main" xmlns="" id="{9F752DEC-C823-4E33-9B74-2DB6D4AFC9BB}"/>
              </a:ext>
            </a:extLst>
          </p:cNvPr>
          <p:cNvSpPr txBox="1"/>
          <p:nvPr/>
        </p:nvSpPr>
        <p:spPr>
          <a:xfrm>
            <a:off x="3878844" y="1839830"/>
            <a:ext cx="4979436" cy="769441"/>
          </a:xfrm>
          <a:prstGeom prst="rect">
            <a:avLst/>
          </a:prstGeom>
          <a:noFill/>
        </p:spPr>
        <p:txBody>
          <a:bodyPr wrap="square" rtlCol="0">
            <a:spAutoFit/>
          </a:bodyPr>
          <a:lstStyle/>
          <a:p>
            <a:r>
              <a:rPr lang="sr-Latn-RS" sz="4400" b="1" dirty="0" smtClean="0">
                <a:solidFill>
                  <a:srgbClr val="FF0000"/>
                </a:solidFill>
              </a:rPr>
              <a:t>2</a:t>
            </a:r>
            <a:r>
              <a:rPr lang="sr-Cyrl-RS" sz="4400" b="1" dirty="0" smtClean="0">
                <a:solidFill>
                  <a:srgbClr val="FF0000"/>
                </a:solidFill>
              </a:rPr>
              <a:t>.</a:t>
            </a:r>
            <a:r>
              <a:rPr lang="sr-Latn-RS" sz="4400" b="1" dirty="0" smtClean="0">
                <a:solidFill>
                  <a:srgbClr val="FF0000"/>
                </a:solidFill>
              </a:rPr>
              <a:t>960</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,00</a:t>
            </a:r>
            <a:endParaRPr lang="en-US" sz="3600" b="1" dirty="0"/>
          </a:p>
        </p:txBody>
      </p:sp>
    </p:spTree>
    <p:extLst>
      <p:ext uri="{BB962C8B-B14F-4D97-AF65-F5344CB8AC3E}">
        <p14:creationId xmlns:p14="http://schemas.microsoft.com/office/powerpoint/2010/main" xmlns=""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5286</TotalTime>
  <Words>1664</Words>
  <Application>Microsoft Office PowerPoint</Application>
  <PresentationFormat>On-screen Show (4:3)</PresentationFormat>
  <Paragraphs>332</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Custom Design</vt:lpstr>
      <vt:lpstr>ГРАД  ВРШАЦ</vt:lpstr>
      <vt:lpstr>Slide 2</vt:lpstr>
      <vt:lpstr>Slide 3</vt:lpstr>
      <vt:lpstr>Slide 4</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2025. годину</vt:lpstr>
      <vt:lpstr>Структура планираних прихода и примања за 2025. годину</vt:lpstr>
      <vt:lpstr>На шта се троше јавна средства?</vt:lpstr>
      <vt:lpstr>Шта су расходи и издаци буџета?</vt:lpstr>
      <vt:lpstr>Структура планираних расхода и издатака буџета за 2025. годину</vt:lpstr>
      <vt:lpstr>Структура планираних расхода и издатака буџета за 2025. годину</vt:lpstr>
      <vt:lpstr>Расходи  и  издаци буџета по програмима</vt:lpstr>
      <vt:lpstr>Структура расхода по буџетским програмима</vt:lpstr>
      <vt:lpstr>Расходи и издаци буџета расподељени по буџетским корисницима</vt:lpstr>
      <vt:lpstr>Најважнији  пројекти у 2025. години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bmuncansporin</cp:lastModifiedBy>
  <cp:revision>643</cp:revision>
  <cp:lastPrinted>2020-02-03T10:16:34Z</cp:lastPrinted>
  <dcterms:created xsi:type="dcterms:W3CDTF">2006-08-16T00:00:00Z</dcterms:created>
  <dcterms:modified xsi:type="dcterms:W3CDTF">2025-01-27T09:40:15Z</dcterms:modified>
</cp:coreProperties>
</file>